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88" r:id="rId3"/>
    <p:sldId id="262" r:id="rId4"/>
    <p:sldId id="261" r:id="rId5"/>
    <p:sldId id="263" r:id="rId6"/>
    <p:sldId id="264" r:id="rId7"/>
    <p:sldId id="265" r:id="rId8"/>
    <p:sldId id="266" r:id="rId9"/>
    <p:sldId id="267" r:id="rId10"/>
    <p:sldId id="271" r:id="rId11"/>
    <p:sldId id="274" r:id="rId12"/>
    <p:sldId id="275" r:id="rId13"/>
    <p:sldId id="276" r:id="rId14"/>
    <p:sldId id="272" r:id="rId15"/>
    <p:sldId id="277" r:id="rId16"/>
    <p:sldId id="278" r:id="rId17"/>
    <p:sldId id="279" r:id="rId18"/>
    <p:sldId id="280" r:id="rId19"/>
    <p:sldId id="281" r:id="rId20"/>
    <p:sldId id="282" r:id="rId21"/>
    <p:sldId id="283" r:id="rId22"/>
    <p:sldId id="284" r:id="rId23"/>
    <p:sldId id="285" r:id="rId24"/>
    <p:sldId id="286" r:id="rId25"/>
    <p:sldId id="290" r:id="rId26"/>
    <p:sldId id="291" r:id="rId27"/>
    <p:sldId id="292" r:id="rId28"/>
    <p:sldId id="293" r:id="rId29"/>
    <p:sldId id="295" r:id="rId30"/>
    <p:sldId id="294" r:id="rId31"/>
    <p:sldId id="289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859"/>
    <p:restoredTop sz="94694"/>
  </p:normalViewPr>
  <p:slideViewPr>
    <p:cSldViewPr snapToGrid="0" snapToObjects="1">
      <p:cViewPr varScale="1">
        <p:scale>
          <a:sx n="128" d="100"/>
          <a:sy n="128" d="100"/>
        </p:scale>
        <p:origin x="52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svg"/><Relationship Id="rId1" Type="http://schemas.openxmlformats.org/officeDocument/2006/relationships/image" Target="../media/image24.png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svg"/><Relationship Id="rId1" Type="http://schemas.openxmlformats.org/officeDocument/2006/relationships/image" Target="../media/image24.png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8750256-3078-4B25-A0BE-F203B753055C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CBD0C7A5-6298-4646-9C2D-22D32E9C6DA8}">
      <dgm:prSet/>
      <dgm:spPr/>
      <dgm:t>
        <a:bodyPr/>
        <a:lstStyle/>
        <a:p>
          <a:r>
            <a:rPr lang="en-US" dirty="0"/>
            <a:t>We</a:t>
          </a:r>
          <a:r>
            <a:rPr lang="zh-CN" dirty="0"/>
            <a:t> </a:t>
          </a:r>
          <a:r>
            <a:rPr lang="en-US" dirty="0"/>
            <a:t>need</a:t>
          </a:r>
          <a:r>
            <a:rPr lang="zh-CN" dirty="0"/>
            <a:t> </a:t>
          </a:r>
          <a:r>
            <a:rPr lang="en-US" dirty="0"/>
            <a:t>reasonably</a:t>
          </a:r>
          <a:r>
            <a:rPr lang="zh-CN" dirty="0"/>
            <a:t> </a:t>
          </a:r>
          <a:r>
            <a:rPr lang="en-US" dirty="0"/>
            <a:t>high</a:t>
          </a:r>
          <a:r>
            <a:rPr lang="zh-CN" dirty="0"/>
            <a:t> </a:t>
          </a:r>
          <a:r>
            <a:rPr lang="en-US" dirty="0"/>
            <a:t>correlation</a:t>
          </a:r>
          <a:r>
            <a:rPr lang="zh-CN" dirty="0"/>
            <a:t> </a:t>
          </a:r>
          <a:r>
            <a:rPr lang="en-US" dirty="0"/>
            <a:t>between</a:t>
          </a:r>
          <a:r>
            <a:rPr lang="zh-CN" dirty="0"/>
            <a:t> </a:t>
          </a:r>
          <a:r>
            <a:rPr lang="en-US" dirty="0"/>
            <a:t>reduced</a:t>
          </a:r>
          <a:r>
            <a:rPr lang="zh-CN" dirty="0"/>
            <a:t> </a:t>
          </a:r>
          <a:r>
            <a:rPr lang="en-US" dirty="0"/>
            <a:t>models</a:t>
          </a:r>
          <a:r>
            <a:rPr lang="zh-CN" dirty="0"/>
            <a:t> </a:t>
          </a:r>
          <a:r>
            <a:rPr lang="en-US" dirty="0"/>
            <a:t>and</a:t>
          </a:r>
          <a:r>
            <a:rPr lang="zh-CN" dirty="0"/>
            <a:t> </a:t>
          </a:r>
          <a:r>
            <a:rPr lang="en-US" dirty="0"/>
            <a:t>the</a:t>
          </a:r>
          <a:r>
            <a:rPr lang="zh-CN" dirty="0"/>
            <a:t> </a:t>
          </a:r>
          <a:r>
            <a:rPr lang="en-US" dirty="0"/>
            <a:t>high</a:t>
          </a:r>
          <a:r>
            <a:rPr lang="zh-CN" dirty="0"/>
            <a:t> </a:t>
          </a:r>
          <a:r>
            <a:rPr lang="en-US" dirty="0"/>
            <a:t>fidelity</a:t>
          </a:r>
          <a:r>
            <a:rPr lang="zh-CN" dirty="0"/>
            <a:t> </a:t>
          </a:r>
          <a:r>
            <a:rPr lang="en-US" dirty="0"/>
            <a:t>model,</a:t>
          </a:r>
          <a:r>
            <a:rPr lang="zh-CN" dirty="0"/>
            <a:t> </a:t>
          </a:r>
          <a:r>
            <a:rPr lang="en-US" dirty="0"/>
            <a:t>but</a:t>
          </a:r>
          <a:r>
            <a:rPr lang="zh-CN" dirty="0"/>
            <a:t> </a:t>
          </a:r>
          <a:r>
            <a:rPr lang="en-US" dirty="0"/>
            <a:t>there</a:t>
          </a:r>
          <a:r>
            <a:rPr lang="zh-CN" dirty="0"/>
            <a:t> </a:t>
          </a:r>
          <a:r>
            <a:rPr lang="en-US" dirty="0"/>
            <a:t>are</a:t>
          </a:r>
          <a:r>
            <a:rPr lang="zh-CN" dirty="0"/>
            <a:t> </a:t>
          </a:r>
          <a:r>
            <a:rPr lang="en-US" dirty="0"/>
            <a:t>many</a:t>
          </a:r>
          <a:r>
            <a:rPr lang="zh-CN" dirty="0"/>
            <a:t> </a:t>
          </a:r>
          <a:r>
            <a:rPr lang="en-US" dirty="0"/>
            <a:t>ways</a:t>
          </a:r>
          <a:r>
            <a:rPr lang="zh-CN" dirty="0"/>
            <a:t> </a:t>
          </a:r>
          <a:r>
            <a:rPr lang="en-US" dirty="0"/>
            <a:t>this</a:t>
          </a:r>
          <a:r>
            <a:rPr lang="zh-CN" dirty="0"/>
            <a:t> </a:t>
          </a:r>
          <a:r>
            <a:rPr lang="en-US" dirty="0"/>
            <a:t>could</a:t>
          </a:r>
          <a:r>
            <a:rPr lang="zh-CN" dirty="0"/>
            <a:t> </a:t>
          </a:r>
          <a:r>
            <a:rPr lang="en-US" dirty="0"/>
            <a:t>go</a:t>
          </a:r>
          <a:r>
            <a:rPr lang="zh-CN" dirty="0"/>
            <a:t> </a:t>
          </a:r>
          <a:r>
            <a:rPr lang="en-US" dirty="0"/>
            <a:t>wrong:</a:t>
          </a:r>
        </a:p>
      </dgm:t>
    </dgm:pt>
    <dgm:pt modelId="{FD576C44-ADE4-4CC7-864A-C010D39F2DD5}" type="parTrans" cxnId="{AE33B7CB-DEA1-4F39-87E9-89017FC02161}">
      <dgm:prSet/>
      <dgm:spPr/>
      <dgm:t>
        <a:bodyPr/>
        <a:lstStyle/>
        <a:p>
          <a:endParaRPr lang="en-US"/>
        </a:p>
      </dgm:t>
    </dgm:pt>
    <dgm:pt modelId="{F592731A-58A0-46B4-8260-2ECCD7EE9597}" type="sibTrans" cxnId="{AE33B7CB-DEA1-4F39-87E9-89017FC02161}">
      <dgm:prSet/>
      <dgm:spPr/>
      <dgm:t>
        <a:bodyPr/>
        <a:lstStyle/>
        <a:p>
          <a:endParaRPr lang="en-US"/>
        </a:p>
      </dgm:t>
    </dgm:pt>
    <dgm:pt modelId="{07BCBE47-186F-4E18-9FB1-60AEA0FFBB98}">
      <dgm:prSet/>
      <dgm:spPr/>
      <dgm:t>
        <a:bodyPr/>
        <a:lstStyle/>
        <a:p>
          <a:r>
            <a:rPr lang="en-US" dirty="0"/>
            <a:t>First</a:t>
          </a:r>
          <a:r>
            <a:rPr lang="zh-CN" dirty="0"/>
            <a:t> </a:t>
          </a:r>
          <a:r>
            <a:rPr lang="en-US" dirty="0"/>
            <a:t>attempt</a:t>
          </a:r>
          <a:r>
            <a:rPr lang="en-US" altLang="zh-CN" dirty="0"/>
            <a:t>:</a:t>
          </a:r>
        </a:p>
        <a:p>
          <a:r>
            <a:rPr lang="en-US" dirty="0"/>
            <a:t>simply</a:t>
          </a:r>
          <a:r>
            <a:rPr lang="zh-CN" dirty="0"/>
            <a:t> </a:t>
          </a:r>
          <a:r>
            <a:rPr lang="en-US" dirty="0"/>
            <a:t>reduce</a:t>
          </a:r>
          <a:r>
            <a:rPr lang="zh-CN" dirty="0"/>
            <a:t> </a:t>
          </a:r>
          <a:r>
            <a:rPr lang="en-US" dirty="0"/>
            <a:t>the</a:t>
          </a:r>
          <a:r>
            <a:rPr lang="zh-CN" dirty="0"/>
            <a:t> </a:t>
          </a:r>
          <a:r>
            <a:rPr lang="en-US" dirty="0"/>
            <a:t>grid</a:t>
          </a:r>
          <a:r>
            <a:rPr lang="zh-CN" dirty="0"/>
            <a:t> </a:t>
          </a:r>
          <a:r>
            <a:rPr lang="en-US" dirty="0"/>
            <a:t>size</a:t>
          </a:r>
          <a:r>
            <a:rPr lang="zh-CN" dirty="0"/>
            <a:t> </a:t>
          </a:r>
          <a:r>
            <a:rPr lang="en-US" dirty="0"/>
            <a:t>from</a:t>
          </a:r>
          <a:r>
            <a:rPr lang="zh-CN" dirty="0"/>
            <a:t> </a:t>
          </a:r>
          <a:r>
            <a:rPr lang="en-US" dirty="0"/>
            <a:t>256</a:t>
          </a:r>
          <a:r>
            <a:rPr lang="zh-CN" dirty="0"/>
            <a:t> </a:t>
          </a:r>
          <a:r>
            <a:rPr lang="en-US" dirty="0"/>
            <a:t>to</a:t>
          </a:r>
          <a:r>
            <a:rPr lang="zh-CN" dirty="0"/>
            <a:t> </a:t>
          </a:r>
          <a:r>
            <a:rPr lang="en-US" dirty="0"/>
            <a:t>128,</a:t>
          </a:r>
          <a:r>
            <a:rPr lang="zh-CN" dirty="0"/>
            <a:t> </a:t>
          </a:r>
          <a:r>
            <a:rPr lang="en-US" dirty="0"/>
            <a:t>64,</a:t>
          </a:r>
          <a:r>
            <a:rPr lang="zh-CN" dirty="0"/>
            <a:t> </a:t>
          </a:r>
          <a:r>
            <a:rPr lang="en-US" dirty="0"/>
            <a:t>32</a:t>
          </a:r>
          <a:r>
            <a:rPr lang="zh-CN" altLang="en-US" dirty="0"/>
            <a:t> </a:t>
          </a:r>
          <a:endParaRPr lang="en-US" altLang="zh-CN" dirty="0"/>
        </a:p>
        <a:p>
          <a:r>
            <a:rPr lang="en-US" altLang="zh-CN" dirty="0"/>
            <a:t>take</a:t>
          </a:r>
          <a:r>
            <a:rPr lang="zh-CN" altLang="en-US" dirty="0"/>
            <a:t> </a:t>
          </a:r>
          <a:r>
            <a:rPr lang="en-US" altLang="zh-CN" dirty="0"/>
            <a:t>flux</a:t>
          </a:r>
          <a:r>
            <a:rPr lang="zh-CN" altLang="en-US" dirty="0"/>
            <a:t> </a:t>
          </a:r>
          <a:r>
            <a:rPr lang="en-US" altLang="zh-CN" dirty="0"/>
            <a:t>value</a:t>
          </a:r>
          <a:r>
            <a:rPr lang="zh-CN" altLang="en-US" dirty="0"/>
            <a:t> </a:t>
          </a:r>
          <a:r>
            <a:rPr lang="en-US" altLang="zh-CN" dirty="0"/>
            <a:t>at</a:t>
          </a:r>
          <a:r>
            <a:rPr lang="zh-CN" altLang="en-US" dirty="0"/>
            <a:t> </a:t>
          </a:r>
          <a:r>
            <a:rPr lang="en-US" altLang="zh-CN" dirty="0"/>
            <a:t>t=2000</a:t>
          </a:r>
          <a:r>
            <a:rPr lang="zh-CN" altLang="en-US" dirty="0"/>
            <a:t> </a:t>
          </a:r>
          <a:endParaRPr lang="en-US" dirty="0"/>
        </a:p>
      </dgm:t>
    </dgm:pt>
    <dgm:pt modelId="{5486C329-946E-4DEE-A0A0-1D58A5959E61}" type="parTrans" cxnId="{E18060A1-98AD-4C6C-B21D-42CE29BDFDBC}">
      <dgm:prSet/>
      <dgm:spPr/>
      <dgm:t>
        <a:bodyPr/>
        <a:lstStyle/>
        <a:p>
          <a:endParaRPr lang="en-US"/>
        </a:p>
      </dgm:t>
    </dgm:pt>
    <dgm:pt modelId="{32CB6A28-8CDF-4500-B129-A7D13B6C4031}" type="sibTrans" cxnId="{E18060A1-98AD-4C6C-B21D-42CE29BDFDBC}">
      <dgm:prSet/>
      <dgm:spPr/>
      <dgm:t>
        <a:bodyPr/>
        <a:lstStyle/>
        <a:p>
          <a:endParaRPr lang="en-US"/>
        </a:p>
      </dgm:t>
    </dgm:pt>
    <dgm:pt modelId="{20D2F766-43F3-46CC-B687-5950063A47E8}">
      <dgm:prSet/>
      <dgm:spPr/>
      <dgm:t>
        <a:bodyPr/>
        <a:lstStyle/>
        <a:p>
          <a:r>
            <a:rPr lang="en-US"/>
            <a:t>Poor</a:t>
          </a:r>
          <a:r>
            <a:rPr lang="zh-CN"/>
            <a:t> </a:t>
          </a:r>
          <a:r>
            <a:rPr lang="en-US"/>
            <a:t>correlation:</a:t>
          </a:r>
          <a:r>
            <a:rPr lang="zh-CN"/>
            <a:t> </a:t>
          </a:r>
          <a:r>
            <a:rPr lang="en-US"/>
            <a:t>~0.17</a:t>
          </a:r>
        </a:p>
      </dgm:t>
    </dgm:pt>
    <dgm:pt modelId="{8C678540-39E2-4A5C-9DE2-63FEEC4598FD}" type="parTrans" cxnId="{C32B2AF2-ABFF-4097-8F1E-E91C444955D3}">
      <dgm:prSet/>
      <dgm:spPr/>
      <dgm:t>
        <a:bodyPr/>
        <a:lstStyle/>
        <a:p>
          <a:endParaRPr lang="en-US"/>
        </a:p>
      </dgm:t>
    </dgm:pt>
    <dgm:pt modelId="{1B075A64-5CED-43A1-A84F-35130A1DA985}" type="sibTrans" cxnId="{C32B2AF2-ABFF-4097-8F1E-E91C444955D3}">
      <dgm:prSet/>
      <dgm:spPr/>
      <dgm:t>
        <a:bodyPr/>
        <a:lstStyle/>
        <a:p>
          <a:endParaRPr lang="en-US"/>
        </a:p>
      </dgm:t>
    </dgm:pt>
    <dgm:pt modelId="{EED651C8-DD41-4896-8447-47A2CE98D788}">
      <dgm:prSet/>
      <dgm:spPr/>
      <dgm:t>
        <a:bodyPr/>
        <a:lstStyle/>
        <a:p>
          <a:r>
            <a:rPr lang="en-US"/>
            <a:t>Factors</a:t>
          </a:r>
          <a:r>
            <a:rPr lang="zh-CN"/>
            <a:t> </a:t>
          </a:r>
          <a:r>
            <a:rPr lang="en-US"/>
            <a:t>to</a:t>
          </a:r>
          <a:r>
            <a:rPr lang="zh-CN"/>
            <a:t> </a:t>
          </a:r>
          <a:r>
            <a:rPr lang="en-US"/>
            <a:t>be</a:t>
          </a:r>
          <a:r>
            <a:rPr lang="zh-CN"/>
            <a:t> </a:t>
          </a:r>
          <a:r>
            <a:rPr lang="en-US"/>
            <a:t>considered:</a:t>
          </a:r>
        </a:p>
      </dgm:t>
    </dgm:pt>
    <dgm:pt modelId="{8A812C32-B70F-48DF-804D-6F3E2CACFC83}" type="parTrans" cxnId="{54466C09-5378-4492-9F44-EB4E23F16BF0}">
      <dgm:prSet/>
      <dgm:spPr/>
      <dgm:t>
        <a:bodyPr/>
        <a:lstStyle/>
        <a:p>
          <a:endParaRPr lang="en-US"/>
        </a:p>
      </dgm:t>
    </dgm:pt>
    <dgm:pt modelId="{E1CE2A02-4A82-46F3-9CEF-37F1100870F3}" type="sibTrans" cxnId="{54466C09-5378-4492-9F44-EB4E23F16BF0}">
      <dgm:prSet/>
      <dgm:spPr/>
      <dgm:t>
        <a:bodyPr/>
        <a:lstStyle/>
        <a:p>
          <a:endParaRPr lang="en-US"/>
        </a:p>
      </dgm:t>
    </dgm:pt>
    <dgm:pt modelId="{57E5F9B2-E207-4AD8-9DDF-0B588B7DEC53}">
      <dgm:prSet/>
      <dgm:spPr/>
      <dgm:t>
        <a:bodyPr/>
        <a:lstStyle/>
        <a:p>
          <a:r>
            <a:rPr lang="en-US" dirty="0"/>
            <a:t>Chaotic</a:t>
          </a:r>
          <a:r>
            <a:rPr lang="zh-CN" dirty="0"/>
            <a:t> </a:t>
          </a:r>
          <a:r>
            <a:rPr lang="en-US" altLang="zh-CN" dirty="0"/>
            <a:t>Behavior</a:t>
          </a:r>
        </a:p>
        <a:p>
          <a:r>
            <a:rPr lang="en-US" dirty="0"/>
            <a:t>Phase</a:t>
          </a:r>
          <a:r>
            <a:rPr lang="zh-CN" dirty="0"/>
            <a:t> </a:t>
          </a:r>
          <a:r>
            <a:rPr lang="en-US" dirty="0"/>
            <a:t>Change</a:t>
          </a:r>
          <a:r>
            <a:rPr lang="zh-CN" dirty="0"/>
            <a:t> </a:t>
          </a:r>
          <a:endParaRPr lang="en-US" altLang="zh-CN" dirty="0"/>
        </a:p>
        <a:p>
          <a:r>
            <a:rPr lang="en-US" dirty="0"/>
            <a:t>Error</a:t>
          </a:r>
          <a:r>
            <a:rPr lang="zh-CN" dirty="0"/>
            <a:t> </a:t>
          </a:r>
          <a:r>
            <a:rPr lang="en-US" dirty="0"/>
            <a:t>Accumulatio</a:t>
          </a:r>
        </a:p>
      </dgm:t>
    </dgm:pt>
    <dgm:pt modelId="{96AC5012-707B-4BA5-98E4-FF6CF26E91A3}" type="parTrans" cxnId="{E5CC95D9-1EF5-42F2-8F62-C6DA6CDF89C1}">
      <dgm:prSet/>
      <dgm:spPr/>
      <dgm:t>
        <a:bodyPr/>
        <a:lstStyle/>
        <a:p>
          <a:endParaRPr lang="en-US"/>
        </a:p>
      </dgm:t>
    </dgm:pt>
    <dgm:pt modelId="{DC041134-E7F5-4065-B2ED-190FBD6D8C1F}" type="sibTrans" cxnId="{E5CC95D9-1EF5-42F2-8F62-C6DA6CDF89C1}">
      <dgm:prSet/>
      <dgm:spPr/>
      <dgm:t>
        <a:bodyPr/>
        <a:lstStyle/>
        <a:p>
          <a:endParaRPr lang="en-US"/>
        </a:p>
      </dgm:t>
    </dgm:pt>
    <dgm:pt modelId="{E9D081AE-3C17-42CC-9672-DC2693139734}" type="pres">
      <dgm:prSet presAssocID="{68750256-3078-4B25-A0BE-F203B753055C}" presName="root" presStyleCnt="0">
        <dgm:presLayoutVars>
          <dgm:dir/>
          <dgm:resizeHandles val="exact"/>
        </dgm:presLayoutVars>
      </dgm:prSet>
      <dgm:spPr/>
    </dgm:pt>
    <dgm:pt modelId="{8D47CC7C-8244-440B-A6D5-2C3A4EFBB57B}" type="pres">
      <dgm:prSet presAssocID="{CBD0C7A5-6298-4646-9C2D-22D32E9C6DA8}" presName="compNode" presStyleCnt="0"/>
      <dgm:spPr/>
    </dgm:pt>
    <dgm:pt modelId="{15E4E3C9-6F88-4A46-B590-C3537659DE91}" type="pres">
      <dgm:prSet presAssocID="{CBD0C7A5-6298-4646-9C2D-22D32E9C6DA8}" presName="bgRect" presStyleLbl="bgShp" presStyleIdx="0" presStyleCnt="4"/>
      <dgm:spPr/>
    </dgm:pt>
    <dgm:pt modelId="{4FB86721-14B9-4646-9BA2-21808756854A}" type="pres">
      <dgm:prSet presAssocID="{CBD0C7A5-6298-4646-9C2D-22D32E9C6DA8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arning"/>
        </a:ext>
      </dgm:extLst>
    </dgm:pt>
    <dgm:pt modelId="{D671AEA7-9667-4792-B49D-F98341874CFD}" type="pres">
      <dgm:prSet presAssocID="{CBD0C7A5-6298-4646-9C2D-22D32E9C6DA8}" presName="spaceRect" presStyleCnt="0"/>
      <dgm:spPr/>
    </dgm:pt>
    <dgm:pt modelId="{F0AA71D9-0C29-4B15-91E2-D22BC83F8AF7}" type="pres">
      <dgm:prSet presAssocID="{CBD0C7A5-6298-4646-9C2D-22D32E9C6DA8}" presName="parTx" presStyleLbl="revTx" presStyleIdx="0" presStyleCnt="5">
        <dgm:presLayoutVars>
          <dgm:chMax val="0"/>
          <dgm:chPref val="0"/>
        </dgm:presLayoutVars>
      </dgm:prSet>
      <dgm:spPr/>
    </dgm:pt>
    <dgm:pt modelId="{EA4B0EB8-39C5-45B2-982B-89BFB91CEEA3}" type="pres">
      <dgm:prSet presAssocID="{F592731A-58A0-46B4-8260-2ECCD7EE9597}" presName="sibTrans" presStyleCnt="0"/>
      <dgm:spPr/>
    </dgm:pt>
    <dgm:pt modelId="{9D13CE1A-0A2F-46A5-89BD-AD3FC4A377CD}" type="pres">
      <dgm:prSet presAssocID="{07BCBE47-186F-4E18-9FB1-60AEA0FFBB98}" presName="compNode" presStyleCnt="0"/>
      <dgm:spPr/>
    </dgm:pt>
    <dgm:pt modelId="{B4CABB71-8888-4CCF-B1B7-6B62427058C5}" type="pres">
      <dgm:prSet presAssocID="{07BCBE47-186F-4E18-9FB1-60AEA0FFBB98}" presName="bgRect" presStyleLbl="bgShp" presStyleIdx="1" presStyleCnt="4"/>
      <dgm:spPr/>
    </dgm:pt>
    <dgm:pt modelId="{A1A6816F-005C-4B88-AC45-E5AE5993F6D4}" type="pres">
      <dgm:prSet presAssocID="{07BCBE47-186F-4E18-9FB1-60AEA0FFBB98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unglasses face with no fill"/>
        </a:ext>
      </dgm:extLst>
    </dgm:pt>
    <dgm:pt modelId="{E6D5DCBC-B8C6-403A-9B94-63BAC32E7AC4}" type="pres">
      <dgm:prSet presAssocID="{07BCBE47-186F-4E18-9FB1-60AEA0FFBB98}" presName="spaceRect" presStyleCnt="0"/>
      <dgm:spPr/>
    </dgm:pt>
    <dgm:pt modelId="{21ADC1C5-D31A-49E5-ADCD-9133ADFFDA61}" type="pres">
      <dgm:prSet presAssocID="{07BCBE47-186F-4E18-9FB1-60AEA0FFBB98}" presName="parTx" presStyleLbl="revTx" presStyleIdx="1" presStyleCnt="5">
        <dgm:presLayoutVars>
          <dgm:chMax val="0"/>
          <dgm:chPref val="0"/>
        </dgm:presLayoutVars>
      </dgm:prSet>
      <dgm:spPr/>
    </dgm:pt>
    <dgm:pt modelId="{1F62C160-5210-4AC9-828B-603D3A082E89}" type="pres">
      <dgm:prSet presAssocID="{32CB6A28-8CDF-4500-B129-A7D13B6C4031}" presName="sibTrans" presStyleCnt="0"/>
      <dgm:spPr/>
    </dgm:pt>
    <dgm:pt modelId="{233959F2-5919-43F2-B752-C31BD13D87E1}" type="pres">
      <dgm:prSet presAssocID="{20D2F766-43F3-46CC-B687-5950063A47E8}" presName="compNode" presStyleCnt="0"/>
      <dgm:spPr/>
    </dgm:pt>
    <dgm:pt modelId="{4FD7E8DA-6F9A-4C1D-A93D-8461999A2411}" type="pres">
      <dgm:prSet presAssocID="{20D2F766-43F3-46CC-B687-5950063A47E8}" presName="bgRect" presStyleLbl="bgShp" presStyleIdx="2" presStyleCnt="4"/>
      <dgm:spPr/>
    </dgm:pt>
    <dgm:pt modelId="{8268DD34-C643-492F-BCD3-CAE470F00A55}" type="pres">
      <dgm:prSet presAssocID="{20D2F766-43F3-46CC-B687-5950063A47E8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ad Face with No Fill"/>
        </a:ext>
      </dgm:extLst>
    </dgm:pt>
    <dgm:pt modelId="{81D3297F-959C-4678-A7C7-08ED34142923}" type="pres">
      <dgm:prSet presAssocID="{20D2F766-43F3-46CC-B687-5950063A47E8}" presName="spaceRect" presStyleCnt="0"/>
      <dgm:spPr/>
    </dgm:pt>
    <dgm:pt modelId="{72AC7EF9-265D-4064-B036-092D2DCC1B09}" type="pres">
      <dgm:prSet presAssocID="{20D2F766-43F3-46CC-B687-5950063A47E8}" presName="parTx" presStyleLbl="revTx" presStyleIdx="2" presStyleCnt="5">
        <dgm:presLayoutVars>
          <dgm:chMax val="0"/>
          <dgm:chPref val="0"/>
        </dgm:presLayoutVars>
      </dgm:prSet>
      <dgm:spPr/>
    </dgm:pt>
    <dgm:pt modelId="{358FD488-7D6E-4796-8568-039FBEA7E750}" type="pres">
      <dgm:prSet presAssocID="{1B075A64-5CED-43A1-A84F-35130A1DA985}" presName="sibTrans" presStyleCnt="0"/>
      <dgm:spPr/>
    </dgm:pt>
    <dgm:pt modelId="{9CF261B8-9850-43D7-BC5C-CC2D30E64293}" type="pres">
      <dgm:prSet presAssocID="{EED651C8-DD41-4896-8447-47A2CE98D788}" presName="compNode" presStyleCnt="0"/>
      <dgm:spPr/>
    </dgm:pt>
    <dgm:pt modelId="{EC71EB83-69B8-4BE5-B457-55FAA882E778}" type="pres">
      <dgm:prSet presAssocID="{EED651C8-DD41-4896-8447-47A2CE98D788}" presName="bgRect" presStyleLbl="bgShp" presStyleIdx="3" presStyleCnt="4"/>
      <dgm:spPr/>
    </dgm:pt>
    <dgm:pt modelId="{CFF83429-10A2-41AC-8821-513F35C3D31F}" type="pres">
      <dgm:prSet presAssocID="{EED651C8-DD41-4896-8447-47A2CE98D788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Irritant"/>
        </a:ext>
      </dgm:extLst>
    </dgm:pt>
    <dgm:pt modelId="{14024385-6C84-4517-89FC-C0427C490278}" type="pres">
      <dgm:prSet presAssocID="{EED651C8-DD41-4896-8447-47A2CE98D788}" presName="spaceRect" presStyleCnt="0"/>
      <dgm:spPr/>
    </dgm:pt>
    <dgm:pt modelId="{63648151-CC63-4DA1-B585-214C2C22110B}" type="pres">
      <dgm:prSet presAssocID="{EED651C8-DD41-4896-8447-47A2CE98D788}" presName="parTx" presStyleLbl="revTx" presStyleIdx="3" presStyleCnt="5">
        <dgm:presLayoutVars>
          <dgm:chMax val="0"/>
          <dgm:chPref val="0"/>
        </dgm:presLayoutVars>
      </dgm:prSet>
      <dgm:spPr/>
    </dgm:pt>
    <dgm:pt modelId="{979F41EB-3B3B-469D-915F-33B36171B87A}" type="pres">
      <dgm:prSet presAssocID="{EED651C8-DD41-4896-8447-47A2CE98D788}" presName="desTx" presStyleLbl="revTx" presStyleIdx="4" presStyleCnt="5">
        <dgm:presLayoutVars/>
      </dgm:prSet>
      <dgm:spPr/>
    </dgm:pt>
  </dgm:ptLst>
  <dgm:cxnLst>
    <dgm:cxn modelId="{54466C09-5378-4492-9F44-EB4E23F16BF0}" srcId="{68750256-3078-4B25-A0BE-F203B753055C}" destId="{EED651C8-DD41-4896-8447-47A2CE98D788}" srcOrd="3" destOrd="0" parTransId="{8A812C32-B70F-48DF-804D-6F3E2CACFC83}" sibTransId="{E1CE2A02-4A82-46F3-9CEF-37F1100870F3}"/>
    <dgm:cxn modelId="{91D23232-369F-4591-B3A7-2D9F979D860F}" type="presOf" srcId="{68750256-3078-4B25-A0BE-F203B753055C}" destId="{E9D081AE-3C17-42CC-9672-DC2693139734}" srcOrd="0" destOrd="0" presId="urn:microsoft.com/office/officeart/2018/2/layout/IconVerticalSolidList"/>
    <dgm:cxn modelId="{D5511445-204C-4B33-9D2F-FC79BF7F85D2}" type="presOf" srcId="{57E5F9B2-E207-4AD8-9DDF-0B588B7DEC53}" destId="{979F41EB-3B3B-469D-915F-33B36171B87A}" srcOrd="0" destOrd="0" presId="urn:microsoft.com/office/officeart/2018/2/layout/IconVerticalSolidList"/>
    <dgm:cxn modelId="{A1C09353-7C43-4571-8C15-C10DAA7C7C43}" type="presOf" srcId="{07BCBE47-186F-4E18-9FB1-60AEA0FFBB98}" destId="{21ADC1C5-D31A-49E5-ADCD-9133ADFFDA61}" srcOrd="0" destOrd="0" presId="urn:microsoft.com/office/officeart/2018/2/layout/IconVerticalSolidList"/>
    <dgm:cxn modelId="{15CBFE8E-2558-4862-B058-6EFF99FD762C}" type="presOf" srcId="{CBD0C7A5-6298-4646-9C2D-22D32E9C6DA8}" destId="{F0AA71D9-0C29-4B15-91E2-D22BC83F8AF7}" srcOrd="0" destOrd="0" presId="urn:microsoft.com/office/officeart/2018/2/layout/IconVerticalSolidList"/>
    <dgm:cxn modelId="{CFA24E8F-5677-4CA2-9380-EDD4C1F3BB0E}" type="presOf" srcId="{20D2F766-43F3-46CC-B687-5950063A47E8}" destId="{72AC7EF9-265D-4064-B036-092D2DCC1B09}" srcOrd="0" destOrd="0" presId="urn:microsoft.com/office/officeart/2018/2/layout/IconVerticalSolidList"/>
    <dgm:cxn modelId="{E18060A1-98AD-4C6C-B21D-42CE29BDFDBC}" srcId="{68750256-3078-4B25-A0BE-F203B753055C}" destId="{07BCBE47-186F-4E18-9FB1-60AEA0FFBB98}" srcOrd="1" destOrd="0" parTransId="{5486C329-946E-4DEE-A0A0-1D58A5959E61}" sibTransId="{32CB6A28-8CDF-4500-B129-A7D13B6C4031}"/>
    <dgm:cxn modelId="{AE33B7CB-DEA1-4F39-87E9-89017FC02161}" srcId="{68750256-3078-4B25-A0BE-F203B753055C}" destId="{CBD0C7A5-6298-4646-9C2D-22D32E9C6DA8}" srcOrd="0" destOrd="0" parTransId="{FD576C44-ADE4-4CC7-864A-C010D39F2DD5}" sibTransId="{F592731A-58A0-46B4-8260-2ECCD7EE9597}"/>
    <dgm:cxn modelId="{E5CC95D9-1EF5-42F2-8F62-C6DA6CDF89C1}" srcId="{EED651C8-DD41-4896-8447-47A2CE98D788}" destId="{57E5F9B2-E207-4AD8-9DDF-0B588B7DEC53}" srcOrd="0" destOrd="0" parTransId="{96AC5012-707B-4BA5-98E4-FF6CF26E91A3}" sibTransId="{DC041134-E7F5-4065-B2ED-190FBD6D8C1F}"/>
    <dgm:cxn modelId="{DFA47BE1-8D9F-4F63-A4FA-51B309515853}" type="presOf" srcId="{EED651C8-DD41-4896-8447-47A2CE98D788}" destId="{63648151-CC63-4DA1-B585-214C2C22110B}" srcOrd="0" destOrd="0" presId="urn:microsoft.com/office/officeart/2018/2/layout/IconVerticalSolidList"/>
    <dgm:cxn modelId="{C32B2AF2-ABFF-4097-8F1E-E91C444955D3}" srcId="{68750256-3078-4B25-A0BE-F203B753055C}" destId="{20D2F766-43F3-46CC-B687-5950063A47E8}" srcOrd="2" destOrd="0" parTransId="{8C678540-39E2-4A5C-9DE2-63FEEC4598FD}" sibTransId="{1B075A64-5CED-43A1-A84F-35130A1DA985}"/>
    <dgm:cxn modelId="{00C0273A-183C-4CB9-8C9C-93831EF8E0CF}" type="presParOf" srcId="{E9D081AE-3C17-42CC-9672-DC2693139734}" destId="{8D47CC7C-8244-440B-A6D5-2C3A4EFBB57B}" srcOrd="0" destOrd="0" presId="urn:microsoft.com/office/officeart/2018/2/layout/IconVerticalSolidList"/>
    <dgm:cxn modelId="{DEEDACE3-34CB-4011-A004-59A2DFDC7A96}" type="presParOf" srcId="{8D47CC7C-8244-440B-A6D5-2C3A4EFBB57B}" destId="{15E4E3C9-6F88-4A46-B590-C3537659DE91}" srcOrd="0" destOrd="0" presId="urn:microsoft.com/office/officeart/2018/2/layout/IconVerticalSolidList"/>
    <dgm:cxn modelId="{CA45B328-387E-4D52-8E6F-E105BFDAAD2A}" type="presParOf" srcId="{8D47CC7C-8244-440B-A6D5-2C3A4EFBB57B}" destId="{4FB86721-14B9-4646-9BA2-21808756854A}" srcOrd="1" destOrd="0" presId="urn:microsoft.com/office/officeart/2018/2/layout/IconVerticalSolidList"/>
    <dgm:cxn modelId="{FCF07419-DFD0-4194-B2E0-64914564F4BA}" type="presParOf" srcId="{8D47CC7C-8244-440B-A6D5-2C3A4EFBB57B}" destId="{D671AEA7-9667-4792-B49D-F98341874CFD}" srcOrd="2" destOrd="0" presId="urn:microsoft.com/office/officeart/2018/2/layout/IconVerticalSolidList"/>
    <dgm:cxn modelId="{687D0796-EAD1-4414-8B6C-571DDB7F98F3}" type="presParOf" srcId="{8D47CC7C-8244-440B-A6D5-2C3A4EFBB57B}" destId="{F0AA71D9-0C29-4B15-91E2-D22BC83F8AF7}" srcOrd="3" destOrd="0" presId="urn:microsoft.com/office/officeart/2018/2/layout/IconVerticalSolidList"/>
    <dgm:cxn modelId="{14C0DE54-FCAC-41D4-9EF3-66046C7E7405}" type="presParOf" srcId="{E9D081AE-3C17-42CC-9672-DC2693139734}" destId="{EA4B0EB8-39C5-45B2-982B-89BFB91CEEA3}" srcOrd="1" destOrd="0" presId="urn:microsoft.com/office/officeart/2018/2/layout/IconVerticalSolidList"/>
    <dgm:cxn modelId="{96AE0D93-6AE2-4AED-ACBC-C4460995CC89}" type="presParOf" srcId="{E9D081AE-3C17-42CC-9672-DC2693139734}" destId="{9D13CE1A-0A2F-46A5-89BD-AD3FC4A377CD}" srcOrd="2" destOrd="0" presId="urn:microsoft.com/office/officeart/2018/2/layout/IconVerticalSolidList"/>
    <dgm:cxn modelId="{060A2ADF-65BF-41DF-8815-58BD9004C284}" type="presParOf" srcId="{9D13CE1A-0A2F-46A5-89BD-AD3FC4A377CD}" destId="{B4CABB71-8888-4CCF-B1B7-6B62427058C5}" srcOrd="0" destOrd="0" presId="urn:microsoft.com/office/officeart/2018/2/layout/IconVerticalSolidList"/>
    <dgm:cxn modelId="{A538BF0C-4680-44D2-ACCD-8CDD932AF058}" type="presParOf" srcId="{9D13CE1A-0A2F-46A5-89BD-AD3FC4A377CD}" destId="{A1A6816F-005C-4B88-AC45-E5AE5993F6D4}" srcOrd="1" destOrd="0" presId="urn:microsoft.com/office/officeart/2018/2/layout/IconVerticalSolidList"/>
    <dgm:cxn modelId="{AC3590B6-5CDD-4D37-B213-9448726CB120}" type="presParOf" srcId="{9D13CE1A-0A2F-46A5-89BD-AD3FC4A377CD}" destId="{E6D5DCBC-B8C6-403A-9B94-63BAC32E7AC4}" srcOrd="2" destOrd="0" presId="urn:microsoft.com/office/officeart/2018/2/layout/IconVerticalSolidList"/>
    <dgm:cxn modelId="{2CB9190B-E8E4-4CCD-A50C-5AF8780B4621}" type="presParOf" srcId="{9D13CE1A-0A2F-46A5-89BD-AD3FC4A377CD}" destId="{21ADC1C5-D31A-49E5-ADCD-9133ADFFDA61}" srcOrd="3" destOrd="0" presId="urn:microsoft.com/office/officeart/2018/2/layout/IconVerticalSolidList"/>
    <dgm:cxn modelId="{684A2870-1651-4FE1-BE1B-E43F8B09F08A}" type="presParOf" srcId="{E9D081AE-3C17-42CC-9672-DC2693139734}" destId="{1F62C160-5210-4AC9-828B-603D3A082E89}" srcOrd="3" destOrd="0" presId="urn:microsoft.com/office/officeart/2018/2/layout/IconVerticalSolidList"/>
    <dgm:cxn modelId="{6235DCDF-0097-4E44-8F4E-3A306E4434F1}" type="presParOf" srcId="{E9D081AE-3C17-42CC-9672-DC2693139734}" destId="{233959F2-5919-43F2-B752-C31BD13D87E1}" srcOrd="4" destOrd="0" presId="urn:microsoft.com/office/officeart/2018/2/layout/IconVerticalSolidList"/>
    <dgm:cxn modelId="{D5C77B83-AF3F-4090-8ED3-A11795E93509}" type="presParOf" srcId="{233959F2-5919-43F2-B752-C31BD13D87E1}" destId="{4FD7E8DA-6F9A-4C1D-A93D-8461999A2411}" srcOrd="0" destOrd="0" presId="urn:microsoft.com/office/officeart/2018/2/layout/IconVerticalSolidList"/>
    <dgm:cxn modelId="{A01F42D4-3A94-4DE1-A811-4F0A5A9FA656}" type="presParOf" srcId="{233959F2-5919-43F2-B752-C31BD13D87E1}" destId="{8268DD34-C643-492F-BCD3-CAE470F00A55}" srcOrd="1" destOrd="0" presId="urn:microsoft.com/office/officeart/2018/2/layout/IconVerticalSolidList"/>
    <dgm:cxn modelId="{F6925C8C-46D4-4389-8E38-E5BFC8661ABB}" type="presParOf" srcId="{233959F2-5919-43F2-B752-C31BD13D87E1}" destId="{81D3297F-959C-4678-A7C7-08ED34142923}" srcOrd="2" destOrd="0" presId="urn:microsoft.com/office/officeart/2018/2/layout/IconVerticalSolidList"/>
    <dgm:cxn modelId="{EE99EB9B-87E1-457A-9065-C745535E8590}" type="presParOf" srcId="{233959F2-5919-43F2-B752-C31BD13D87E1}" destId="{72AC7EF9-265D-4064-B036-092D2DCC1B09}" srcOrd="3" destOrd="0" presId="urn:microsoft.com/office/officeart/2018/2/layout/IconVerticalSolidList"/>
    <dgm:cxn modelId="{B30F95F6-D871-4B93-AB2A-85E77CF2FDB5}" type="presParOf" srcId="{E9D081AE-3C17-42CC-9672-DC2693139734}" destId="{358FD488-7D6E-4796-8568-039FBEA7E750}" srcOrd="5" destOrd="0" presId="urn:microsoft.com/office/officeart/2018/2/layout/IconVerticalSolidList"/>
    <dgm:cxn modelId="{8956CA28-DB82-4E2B-88F5-08B29044E3B6}" type="presParOf" srcId="{E9D081AE-3C17-42CC-9672-DC2693139734}" destId="{9CF261B8-9850-43D7-BC5C-CC2D30E64293}" srcOrd="6" destOrd="0" presId="urn:microsoft.com/office/officeart/2018/2/layout/IconVerticalSolidList"/>
    <dgm:cxn modelId="{91E3B7D7-FE48-41E8-AA77-3C94021932A9}" type="presParOf" srcId="{9CF261B8-9850-43D7-BC5C-CC2D30E64293}" destId="{EC71EB83-69B8-4BE5-B457-55FAA882E778}" srcOrd="0" destOrd="0" presId="urn:microsoft.com/office/officeart/2018/2/layout/IconVerticalSolidList"/>
    <dgm:cxn modelId="{6480BD53-E005-46F9-8FFA-83A992D10D4B}" type="presParOf" srcId="{9CF261B8-9850-43D7-BC5C-CC2D30E64293}" destId="{CFF83429-10A2-41AC-8821-513F35C3D31F}" srcOrd="1" destOrd="0" presId="urn:microsoft.com/office/officeart/2018/2/layout/IconVerticalSolidList"/>
    <dgm:cxn modelId="{009BAF96-77A2-48CF-8A1B-BEF5FBC345C6}" type="presParOf" srcId="{9CF261B8-9850-43D7-BC5C-CC2D30E64293}" destId="{14024385-6C84-4517-89FC-C0427C490278}" srcOrd="2" destOrd="0" presId="urn:microsoft.com/office/officeart/2018/2/layout/IconVerticalSolidList"/>
    <dgm:cxn modelId="{C21C27D4-E296-438E-BE08-B6083BD1D957}" type="presParOf" srcId="{9CF261B8-9850-43D7-BC5C-CC2D30E64293}" destId="{63648151-CC63-4DA1-B585-214C2C22110B}" srcOrd="3" destOrd="0" presId="urn:microsoft.com/office/officeart/2018/2/layout/IconVerticalSolidList"/>
    <dgm:cxn modelId="{4DDA380B-A003-4039-8B26-E512E78D082E}" type="presParOf" srcId="{9CF261B8-9850-43D7-BC5C-CC2D30E64293}" destId="{979F41EB-3B3B-469D-915F-33B36171B87A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F3A223F-02F9-44DE-881E-6B8DD6DE240F}" type="doc">
      <dgm:prSet loTypeId="urn:microsoft.com/office/officeart/2005/8/layout/hierarchy1" loCatId="hierarchy" qsTypeId="urn:microsoft.com/office/officeart/2005/8/quickstyle/simple4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A2259ABB-E6CB-4CE1-8249-0C40F02E875B}">
      <dgm:prSet/>
      <dgm:spPr/>
      <dgm:t>
        <a:bodyPr/>
        <a:lstStyle/>
        <a:p>
          <a:r>
            <a:rPr lang="en-US"/>
            <a:t>Stick</a:t>
          </a:r>
          <a:r>
            <a:rPr lang="zh-CN"/>
            <a:t> </a:t>
          </a:r>
          <a:r>
            <a:rPr lang="en-US"/>
            <a:t>to</a:t>
          </a:r>
          <a:r>
            <a:rPr lang="zh-CN"/>
            <a:t> </a:t>
          </a:r>
          <a:r>
            <a:rPr lang="en-US"/>
            <a:t>256</a:t>
          </a:r>
          <a:r>
            <a:rPr lang="zh-CN"/>
            <a:t> </a:t>
          </a:r>
          <a:r>
            <a:rPr lang="en-US"/>
            <a:t>grid</a:t>
          </a:r>
          <a:r>
            <a:rPr lang="zh-CN"/>
            <a:t> </a:t>
          </a:r>
          <a:r>
            <a:rPr lang="en-US"/>
            <a:t>size,</a:t>
          </a:r>
          <a:r>
            <a:rPr lang="zh-CN"/>
            <a:t> </a:t>
          </a:r>
          <a:r>
            <a:rPr lang="en-US"/>
            <a:t>but</a:t>
          </a:r>
          <a:r>
            <a:rPr lang="zh-CN"/>
            <a:t> </a:t>
          </a:r>
          <a:r>
            <a:rPr lang="en-US"/>
            <a:t>use</a:t>
          </a:r>
          <a:r>
            <a:rPr lang="zh-CN"/>
            <a:t> </a:t>
          </a:r>
          <a:r>
            <a:rPr lang="en-US"/>
            <a:t>cheaper</a:t>
          </a:r>
          <a:r>
            <a:rPr lang="zh-CN"/>
            <a:t> </a:t>
          </a:r>
          <a:r>
            <a:rPr lang="en-US"/>
            <a:t>time-integration</a:t>
          </a:r>
          <a:r>
            <a:rPr lang="zh-CN"/>
            <a:t> </a:t>
          </a:r>
          <a:r>
            <a:rPr lang="en-US"/>
            <a:t>schemes</a:t>
          </a:r>
          <a:r>
            <a:rPr lang="zh-CN"/>
            <a:t> </a:t>
          </a:r>
          <a:r>
            <a:rPr lang="en-US"/>
            <a:t>such</a:t>
          </a:r>
          <a:r>
            <a:rPr lang="zh-CN"/>
            <a:t> </a:t>
          </a:r>
          <a:r>
            <a:rPr lang="en-US"/>
            <a:t>as</a:t>
          </a:r>
          <a:r>
            <a:rPr lang="zh-CN"/>
            <a:t> </a:t>
          </a:r>
          <a:r>
            <a:rPr lang="en-US"/>
            <a:t>ark3</a:t>
          </a:r>
          <a:r>
            <a:rPr lang="zh-CN"/>
            <a:t> </a:t>
          </a:r>
          <a:r>
            <a:rPr lang="en-US"/>
            <a:t>and/or</a:t>
          </a:r>
          <a:r>
            <a:rPr lang="zh-CN"/>
            <a:t> </a:t>
          </a:r>
          <a:r>
            <a:rPr lang="en-US"/>
            <a:t>increased</a:t>
          </a:r>
          <a:r>
            <a:rPr lang="zh-CN"/>
            <a:t> </a:t>
          </a:r>
          <a:r>
            <a:rPr lang="en-US"/>
            <a:t>time-step</a:t>
          </a:r>
          <a:r>
            <a:rPr lang="zh-CN"/>
            <a:t> </a:t>
          </a:r>
          <a:r>
            <a:rPr lang="en-US"/>
            <a:t>size</a:t>
          </a:r>
        </a:p>
      </dgm:t>
    </dgm:pt>
    <dgm:pt modelId="{8F7855F7-5E01-407F-A80E-B26ADB5172ED}" type="parTrans" cxnId="{A292C5F0-17D9-488E-A3E6-43650FD22095}">
      <dgm:prSet/>
      <dgm:spPr/>
      <dgm:t>
        <a:bodyPr/>
        <a:lstStyle/>
        <a:p>
          <a:endParaRPr lang="en-US"/>
        </a:p>
      </dgm:t>
    </dgm:pt>
    <dgm:pt modelId="{CFEF0E35-68E1-4B6C-AB96-4122828ADBF1}" type="sibTrans" cxnId="{A292C5F0-17D9-488E-A3E6-43650FD22095}">
      <dgm:prSet/>
      <dgm:spPr/>
      <dgm:t>
        <a:bodyPr/>
        <a:lstStyle/>
        <a:p>
          <a:endParaRPr lang="en-US"/>
        </a:p>
      </dgm:t>
    </dgm:pt>
    <dgm:pt modelId="{8158C66D-B8E5-4B3E-B6F1-C2191F335FA3}">
      <dgm:prSet/>
      <dgm:spPr/>
      <dgm:t>
        <a:bodyPr/>
        <a:lstStyle/>
        <a:p>
          <a:r>
            <a:rPr lang="en-US"/>
            <a:t>Take</a:t>
          </a:r>
          <a:r>
            <a:rPr lang="zh-CN"/>
            <a:t> </a:t>
          </a:r>
          <a:r>
            <a:rPr lang="en-US"/>
            <a:t>average</a:t>
          </a:r>
          <a:r>
            <a:rPr lang="zh-CN"/>
            <a:t> </a:t>
          </a:r>
          <a:r>
            <a:rPr lang="en-US"/>
            <a:t>flux</a:t>
          </a:r>
          <a:r>
            <a:rPr lang="zh-CN"/>
            <a:t> </a:t>
          </a:r>
          <a:r>
            <a:rPr lang="en-US"/>
            <a:t>value</a:t>
          </a:r>
          <a:r>
            <a:rPr lang="zh-CN"/>
            <a:t> </a:t>
          </a:r>
          <a:r>
            <a:rPr lang="en-US"/>
            <a:t>over</a:t>
          </a:r>
          <a:r>
            <a:rPr lang="zh-CN"/>
            <a:t> </a:t>
          </a:r>
          <a:r>
            <a:rPr lang="en-US"/>
            <a:t>an</a:t>
          </a:r>
          <a:r>
            <a:rPr lang="zh-CN"/>
            <a:t> </a:t>
          </a:r>
          <a:r>
            <a:rPr lang="en-US"/>
            <a:t>appropriate</a:t>
          </a:r>
          <a:r>
            <a:rPr lang="zh-CN"/>
            <a:t> </a:t>
          </a:r>
          <a:r>
            <a:rPr lang="en-US"/>
            <a:t>interval,</a:t>
          </a:r>
          <a:r>
            <a:rPr lang="zh-CN"/>
            <a:t> </a:t>
          </a:r>
          <a:r>
            <a:rPr lang="en-US"/>
            <a:t>which</a:t>
          </a:r>
          <a:r>
            <a:rPr lang="zh-CN"/>
            <a:t> </a:t>
          </a:r>
          <a:r>
            <a:rPr lang="en-US"/>
            <a:t>has</a:t>
          </a:r>
          <a:r>
            <a:rPr lang="zh-CN"/>
            <a:t> </a:t>
          </a:r>
          <a:r>
            <a:rPr lang="en-US"/>
            <a:t>proper</a:t>
          </a:r>
          <a:r>
            <a:rPr lang="zh-CN"/>
            <a:t> </a:t>
          </a:r>
          <a:r>
            <a:rPr lang="en-US"/>
            <a:t>size,</a:t>
          </a:r>
          <a:r>
            <a:rPr lang="zh-CN"/>
            <a:t> </a:t>
          </a:r>
          <a:r>
            <a:rPr lang="en-US"/>
            <a:t>after</a:t>
          </a:r>
          <a:r>
            <a:rPr lang="zh-CN"/>
            <a:t> </a:t>
          </a:r>
          <a:r>
            <a:rPr lang="en-US"/>
            <a:t>the</a:t>
          </a:r>
          <a:r>
            <a:rPr lang="zh-CN"/>
            <a:t> </a:t>
          </a:r>
          <a:r>
            <a:rPr lang="en-US"/>
            <a:t>statistical</a:t>
          </a:r>
          <a:r>
            <a:rPr lang="zh-CN"/>
            <a:t> </a:t>
          </a:r>
          <a:r>
            <a:rPr lang="en-US"/>
            <a:t>equilibrium</a:t>
          </a:r>
          <a:r>
            <a:rPr lang="zh-CN"/>
            <a:t> </a:t>
          </a:r>
          <a:r>
            <a:rPr lang="en-US"/>
            <a:t>is</a:t>
          </a:r>
          <a:r>
            <a:rPr lang="zh-CN"/>
            <a:t> </a:t>
          </a:r>
          <a:r>
            <a:rPr lang="en-US"/>
            <a:t>achieved</a:t>
          </a:r>
          <a:r>
            <a:rPr lang="zh-CN"/>
            <a:t> </a:t>
          </a:r>
          <a:r>
            <a:rPr lang="en-US"/>
            <a:t>but</a:t>
          </a:r>
          <a:r>
            <a:rPr lang="zh-CN"/>
            <a:t> </a:t>
          </a:r>
          <a:r>
            <a:rPr lang="en-US"/>
            <a:t>before</a:t>
          </a:r>
          <a:r>
            <a:rPr lang="zh-CN"/>
            <a:t> </a:t>
          </a:r>
          <a:r>
            <a:rPr lang="en-US"/>
            <a:t>numerical</a:t>
          </a:r>
          <a:r>
            <a:rPr lang="zh-CN"/>
            <a:t> </a:t>
          </a:r>
          <a:r>
            <a:rPr lang="en-US"/>
            <a:t>error</a:t>
          </a:r>
          <a:r>
            <a:rPr lang="zh-CN"/>
            <a:t> </a:t>
          </a:r>
          <a:r>
            <a:rPr lang="en-US"/>
            <a:t>builds</a:t>
          </a:r>
          <a:r>
            <a:rPr lang="zh-CN"/>
            <a:t> </a:t>
          </a:r>
          <a:r>
            <a:rPr lang="en-US"/>
            <a:t>up</a:t>
          </a:r>
        </a:p>
      </dgm:t>
    </dgm:pt>
    <dgm:pt modelId="{EAC3EBB3-D653-4EEE-A6C8-0C5F5899C62F}" type="parTrans" cxnId="{470ED940-2D0F-4432-B3A5-68E0E78A4403}">
      <dgm:prSet/>
      <dgm:spPr/>
      <dgm:t>
        <a:bodyPr/>
        <a:lstStyle/>
        <a:p>
          <a:endParaRPr lang="en-US"/>
        </a:p>
      </dgm:t>
    </dgm:pt>
    <dgm:pt modelId="{0D633261-068D-4D9C-8A46-FB10930773CC}" type="sibTrans" cxnId="{470ED940-2D0F-4432-B3A5-68E0E78A4403}">
      <dgm:prSet/>
      <dgm:spPr/>
      <dgm:t>
        <a:bodyPr/>
        <a:lstStyle/>
        <a:p>
          <a:endParaRPr lang="en-US"/>
        </a:p>
      </dgm:t>
    </dgm:pt>
    <dgm:pt modelId="{87789936-CCD6-4C41-88F2-92303934D223}" type="pres">
      <dgm:prSet presAssocID="{EF3A223F-02F9-44DE-881E-6B8DD6DE240F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223E6BE2-078D-FF47-AC5E-682BBFE42C50}" type="pres">
      <dgm:prSet presAssocID="{A2259ABB-E6CB-4CE1-8249-0C40F02E875B}" presName="hierRoot1" presStyleCnt="0"/>
      <dgm:spPr/>
    </dgm:pt>
    <dgm:pt modelId="{AC3D055A-28AD-EE46-A096-689BE4CA31C3}" type="pres">
      <dgm:prSet presAssocID="{A2259ABB-E6CB-4CE1-8249-0C40F02E875B}" presName="composite" presStyleCnt="0"/>
      <dgm:spPr/>
    </dgm:pt>
    <dgm:pt modelId="{215D4129-C6D0-164D-B378-37DFB4345F8C}" type="pres">
      <dgm:prSet presAssocID="{A2259ABB-E6CB-4CE1-8249-0C40F02E875B}" presName="background" presStyleLbl="node0" presStyleIdx="0" presStyleCnt="2"/>
      <dgm:spPr/>
    </dgm:pt>
    <dgm:pt modelId="{E065B0A6-4436-8A47-B91F-6F2ACB25E90E}" type="pres">
      <dgm:prSet presAssocID="{A2259ABB-E6CB-4CE1-8249-0C40F02E875B}" presName="text" presStyleLbl="fgAcc0" presStyleIdx="0" presStyleCnt="2">
        <dgm:presLayoutVars>
          <dgm:chPref val="3"/>
        </dgm:presLayoutVars>
      </dgm:prSet>
      <dgm:spPr/>
    </dgm:pt>
    <dgm:pt modelId="{213ADDE0-6004-9D4B-8919-627028CA63B3}" type="pres">
      <dgm:prSet presAssocID="{A2259ABB-E6CB-4CE1-8249-0C40F02E875B}" presName="hierChild2" presStyleCnt="0"/>
      <dgm:spPr/>
    </dgm:pt>
    <dgm:pt modelId="{3F231361-A3FE-C045-A519-DBC4FA359AED}" type="pres">
      <dgm:prSet presAssocID="{8158C66D-B8E5-4B3E-B6F1-C2191F335FA3}" presName="hierRoot1" presStyleCnt="0"/>
      <dgm:spPr/>
    </dgm:pt>
    <dgm:pt modelId="{F818C1B1-275A-414E-B978-4E462A3568DC}" type="pres">
      <dgm:prSet presAssocID="{8158C66D-B8E5-4B3E-B6F1-C2191F335FA3}" presName="composite" presStyleCnt="0"/>
      <dgm:spPr/>
    </dgm:pt>
    <dgm:pt modelId="{7A29D090-0941-C044-B77E-6A6B15E6BCB3}" type="pres">
      <dgm:prSet presAssocID="{8158C66D-B8E5-4B3E-B6F1-C2191F335FA3}" presName="background" presStyleLbl="node0" presStyleIdx="1" presStyleCnt="2"/>
      <dgm:spPr/>
    </dgm:pt>
    <dgm:pt modelId="{ECD7FF34-573B-F74A-BCE6-A97C4A049783}" type="pres">
      <dgm:prSet presAssocID="{8158C66D-B8E5-4B3E-B6F1-C2191F335FA3}" presName="text" presStyleLbl="fgAcc0" presStyleIdx="1" presStyleCnt="2">
        <dgm:presLayoutVars>
          <dgm:chPref val="3"/>
        </dgm:presLayoutVars>
      </dgm:prSet>
      <dgm:spPr/>
    </dgm:pt>
    <dgm:pt modelId="{C9FEF9C0-B89D-F743-AF6F-0F4511CA7D99}" type="pres">
      <dgm:prSet presAssocID="{8158C66D-B8E5-4B3E-B6F1-C2191F335FA3}" presName="hierChild2" presStyleCnt="0"/>
      <dgm:spPr/>
    </dgm:pt>
  </dgm:ptLst>
  <dgm:cxnLst>
    <dgm:cxn modelId="{470ED940-2D0F-4432-B3A5-68E0E78A4403}" srcId="{EF3A223F-02F9-44DE-881E-6B8DD6DE240F}" destId="{8158C66D-B8E5-4B3E-B6F1-C2191F335FA3}" srcOrd="1" destOrd="0" parTransId="{EAC3EBB3-D653-4EEE-A6C8-0C5F5899C62F}" sibTransId="{0D633261-068D-4D9C-8A46-FB10930773CC}"/>
    <dgm:cxn modelId="{A880A88F-3524-6044-8FF6-BE21B3F7C645}" type="presOf" srcId="{A2259ABB-E6CB-4CE1-8249-0C40F02E875B}" destId="{E065B0A6-4436-8A47-B91F-6F2ACB25E90E}" srcOrd="0" destOrd="0" presId="urn:microsoft.com/office/officeart/2005/8/layout/hierarchy1"/>
    <dgm:cxn modelId="{F9BCD38F-B5AB-4A45-8168-3E9605BFD97A}" type="presOf" srcId="{EF3A223F-02F9-44DE-881E-6B8DD6DE240F}" destId="{87789936-CCD6-4C41-88F2-92303934D223}" srcOrd="0" destOrd="0" presId="urn:microsoft.com/office/officeart/2005/8/layout/hierarchy1"/>
    <dgm:cxn modelId="{D3D910EF-C399-8F4B-83A3-6B8BF5D3ACBC}" type="presOf" srcId="{8158C66D-B8E5-4B3E-B6F1-C2191F335FA3}" destId="{ECD7FF34-573B-F74A-BCE6-A97C4A049783}" srcOrd="0" destOrd="0" presId="urn:microsoft.com/office/officeart/2005/8/layout/hierarchy1"/>
    <dgm:cxn modelId="{A292C5F0-17D9-488E-A3E6-43650FD22095}" srcId="{EF3A223F-02F9-44DE-881E-6B8DD6DE240F}" destId="{A2259ABB-E6CB-4CE1-8249-0C40F02E875B}" srcOrd="0" destOrd="0" parTransId="{8F7855F7-5E01-407F-A80E-B26ADB5172ED}" sibTransId="{CFEF0E35-68E1-4B6C-AB96-4122828ADBF1}"/>
    <dgm:cxn modelId="{46D355CC-860B-1842-A78D-4C0B49A58E6F}" type="presParOf" srcId="{87789936-CCD6-4C41-88F2-92303934D223}" destId="{223E6BE2-078D-FF47-AC5E-682BBFE42C50}" srcOrd="0" destOrd="0" presId="urn:microsoft.com/office/officeart/2005/8/layout/hierarchy1"/>
    <dgm:cxn modelId="{4A056895-61D6-3C46-9F6E-8DAB4419434F}" type="presParOf" srcId="{223E6BE2-078D-FF47-AC5E-682BBFE42C50}" destId="{AC3D055A-28AD-EE46-A096-689BE4CA31C3}" srcOrd="0" destOrd="0" presId="urn:microsoft.com/office/officeart/2005/8/layout/hierarchy1"/>
    <dgm:cxn modelId="{D48C15C4-EE3A-BA4D-91F6-D00C4DE361BB}" type="presParOf" srcId="{AC3D055A-28AD-EE46-A096-689BE4CA31C3}" destId="{215D4129-C6D0-164D-B378-37DFB4345F8C}" srcOrd="0" destOrd="0" presId="urn:microsoft.com/office/officeart/2005/8/layout/hierarchy1"/>
    <dgm:cxn modelId="{8E27DDA7-D327-E247-A370-D009C597396C}" type="presParOf" srcId="{AC3D055A-28AD-EE46-A096-689BE4CA31C3}" destId="{E065B0A6-4436-8A47-B91F-6F2ACB25E90E}" srcOrd="1" destOrd="0" presId="urn:microsoft.com/office/officeart/2005/8/layout/hierarchy1"/>
    <dgm:cxn modelId="{B445FE2F-8FCB-2040-AA6A-4655CCC27504}" type="presParOf" srcId="{223E6BE2-078D-FF47-AC5E-682BBFE42C50}" destId="{213ADDE0-6004-9D4B-8919-627028CA63B3}" srcOrd="1" destOrd="0" presId="urn:microsoft.com/office/officeart/2005/8/layout/hierarchy1"/>
    <dgm:cxn modelId="{CF695226-40DA-064C-9AF1-C70E7BF6CD0B}" type="presParOf" srcId="{87789936-CCD6-4C41-88F2-92303934D223}" destId="{3F231361-A3FE-C045-A519-DBC4FA359AED}" srcOrd="1" destOrd="0" presId="urn:microsoft.com/office/officeart/2005/8/layout/hierarchy1"/>
    <dgm:cxn modelId="{6E3DB387-FF68-7448-8104-AD9F18A4B36C}" type="presParOf" srcId="{3F231361-A3FE-C045-A519-DBC4FA359AED}" destId="{F818C1B1-275A-414E-B978-4E462A3568DC}" srcOrd="0" destOrd="0" presId="urn:microsoft.com/office/officeart/2005/8/layout/hierarchy1"/>
    <dgm:cxn modelId="{D249291D-8718-FC4F-A478-5B9126594884}" type="presParOf" srcId="{F818C1B1-275A-414E-B978-4E462A3568DC}" destId="{7A29D090-0941-C044-B77E-6A6B15E6BCB3}" srcOrd="0" destOrd="0" presId="urn:microsoft.com/office/officeart/2005/8/layout/hierarchy1"/>
    <dgm:cxn modelId="{03FB3A73-A9C1-7B4A-B507-25150067CF96}" type="presParOf" srcId="{F818C1B1-275A-414E-B978-4E462A3568DC}" destId="{ECD7FF34-573B-F74A-BCE6-A97C4A049783}" srcOrd="1" destOrd="0" presId="urn:microsoft.com/office/officeart/2005/8/layout/hierarchy1"/>
    <dgm:cxn modelId="{19CBA1A3-3456-1941-9367-D978050FE490}" type="presParOf" srcId="{3F231361-A3FE-C045-A519-DBC4FA359AED}" destId="{C9FEF9C0-B89D-F743-AF6F-0F4511CA7D99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E4E3C9-6F88-4A46-B590-C3537659DE91}">
      <dsp:nvSpPr>
        <dsp:cNvPr id="0" name=""/>
        <dsp:cNvSpPr/>
      </dsp:nvSpPr>
      <dsp:spPr>
        <a:xfrm>
          <a:off x="0" y="2034"/>
          <a:ext cx="5728344" cy="103135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FB86721-14B9-4646-9BA2-21808756854A}">
      <dsp:nvSpPr>
        <dsp:cNvPr id="0" name=""/>
        <dsp:cNvSpPr/>
      </dsp:nvSpPr>
      <dsp:spPr>
        <a:xfrm>
          <a:off x="311983" y="234089"/>
          <a:ext cx="567243" cy="56724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0AA71D9-0C29-4B15-91E2-D22BC83F8AF7}">
      <dsp:nvSpPr>
        <dsp:cNvPr id="0" name=""/>
        <dsp:cNvSpPr/>
      </dsp:nvSpPr>
      <dsp:spPr>
        <a:xfrm>
          <a:off x="1191211" y="2034"/>
          <a:ext cx="4537132" cy="10313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9151" tIns="109151" rIns="109151" bIns="109151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We</a:t>
          </a:r>
          <a:r>
            <a:rPr lang="zh-CN" sz="1400" kern="1200" dirty="0"/>
            <a:t> </a:t>
          </a:r>
          <a:r>
            <a:rPr lang="en-US" sz="1400" kern="1200" dirty="0"/>
            <a:t>need</a:t>
          </a:r>
          <a:r>
            <a:rPr lang="zh-CN" sz="1400" kern="1200" dirty="0"/>
            <a:t> </a:t>
          </a:r>
          <a:r>
            <a:rPr lang="en-US" sz="1400" kern="1200" dirty="0"/>
            <a:t>reasonably</a:t>
          </a:r>
          <a:r>
            <a:rPr lang="zh-CN" sz="1400" kern="1200" dirty="0"/>
            <a:t> </a:t>
          </a:r>
          <a:r>
            <a:rPr lang="en-US" sz="1400" kern="1200" dirty="0"/>
            <a:t>high</a:t>
          </a:r>
          <a:r>
            <a:rPr lang="zh-CN" sz="1400" kern="1200" dirty="0"/>
            <a:t> </a:t>
          </a:r>
          <a:r>
            <a:rPr lang="en-US" sz="1400" kern="1200" dirty="0"/>
            <a:t>correlation</a:t>
          </a:r>
          <a:r>
            <a:rPr lang="zh-CN" sz="1400" kern="1200" dirty="0"/>
            <a:t> </a:t>
          </a:r>
          <a:r>
            <a:rPr lang="en-US" sz="1400" kern="1200" dirty="0"/>
            <a:t>between</a:t>
          </a:r>
          <a:r>
            <a:rPr lang="zh-CN" sz="1400" kern="1200" dirty="0"/>
            <a:t> </a:t>
          </a:r>
          <a:r>
            <a:rPr lang="en-US" sz="1400" kern="1200" dirty="0"/>
            <a:t>reduced</a:t>
          </a:r>
          <a:r>
            <a:rPr lang="zh-CN" sz="1400" kern="1200" dirty="0"/>
            <a:t> </a:t>
          </a:r>
          <a:r>
            <a:rPr lang="en-US" sz="1400" kern="1200" dirty="0"/>
            <a:t>models</a:t>
          </a:r>
          <a:r>
            <a:rPr lang="zh-CN" sz="1400" kern="1200" dirty="0"/>
            <a:t> </a:t>
          </a:r>
          <a:r>
            <a:rPr lang="en-US" sz="1400" kern="1200" dirty="0"/>
            <a:t>and</a:t>
          </a:r>
          <a:r>
            <a:rPr lang="zh-CN" sz="1400" kern="1200" dirty="0"/>
            <a:t> </a:t>
          </a:r>
          <a:r>
            <a:rPr lang="en-US" sz="1400" kern="1200" dirty="0"/>
            <a:t>the</a:t>
          </a:r>
          <a:r>
            <a:rPr lang="zh-CN" sz="1400" kern="1200" dirty="0"/>
            <a:t> </a:t>
          </a:r>
          <a:r>
            <a:rPr lang="en-US" sz="1400" kern="1200" dirty="0"/>
            <a:t>high</a:t>
          </a:r>
          <a:r>
            <a:rPr lang="zh-CN" sz="1400" kern="1200" dirty="0"/>
            <a:t> </a:t>
          </a:r>
          <a:r>
            <a:rPr lang="en-US" sz="1400" kern="1200" dirty="0"/>
            <a:t>fidelity</a:t>
          </a:r>
          <a:r>
            <a:rPr lang="zh-CN" sz="1400" kern="1200" dirty="0"/>
            <a:t> </a:t>
          </a:r>
          <a:r>
            <a:rPr lang="en-US" sz="1400" kern="1200" dirty="0"/>
            <a:t>model,</a:t>
          </a:r>
          <a:r>
            <a:rPr lang="zh-CN" sz="1400" kern="1200" dirty="0"/>
            <a:t> </a:t>
          </a:r>
          <a:r>
            <a:rPr lang="en-US" sz="1400" kern="1200" dirty="0"/>
            <a:t>but</a:t>
          </a:r>
          <a:r>
            <a:rPr lang="zh-CN" sz="1400" kern="1200" dirty="0"/>
            <a:t> </a:t>
          </a:r>
          <a:r>
            <a:rPr lang="en-US" sz="1400" kern="1200" dirty="0"/>
            <a:t>there</a:t>
          </a:r>
          <a:r>
            <a:rPr lang="zh-CN" sz="1400" kern="1200" dirty="0"/>
            <a:t> </a:t>
          </a:r>
          <a:r>
            <a:rPr lang="en-US" sz="1400" kern="1200" dirty="0"/>
            <a:t>are</a:t>
          </a:r>
          <a:r>
            <a:rPr lang="zh-CN" sz="1400" kern="1200" dirty="0"/>
            <a:t> </a:t>
          </a:r>
          <a:r>
            <a:rPr lang="en-US" sz="1400" kern="1200" dirty="0"/>
            <a:t>many</a:t>
          </a:r>
          <a:r>
            <a:rPr lang="zh-CN" sz="1400" kern="1200" dirty="0"/>
            <a:t> </a:t>
          </a:r>
          <a:r>
            <a:rPr lang="en-US" sz="1400" kern="1200" dirty="0"/>
            <a:t>ways</a:t>
          </a:r>
          <a:r>
            <a:rPr lang="zh-CN" sz="1400" kern="1200" dirty="0"/>
            <a:t> </a:t>
          </a:r>
          <a:r>
            <a:rPr lang="en-US" sz="1400" kern="1200" dirty="0"/>
            <a:t>this</a:t>
          </a:r>
          <a:r>
            <a:rPr lang="zh-CN" sz="1400" kern="1200" dirty="0"/>
            <a:t> </a:t>
          </a:r>
          <a:r>
            <a:rPr lang="en-US" sz="1400" kern="1200" dirty="0"/>
            <a:t>could</a:t>
          </a:r>
          <a:r>
            <a:rPr lang="zh-CN" sz="1400" kern="1200" dirty="0"/>
            <a:t> </a:t>
          </a:r>
          <a:r>
            <a:rPr lang="en-US" sz="1400" kern="1200" dirty="0"/>
            <a:t>go</a:t>
          </a:r>
          <a:r>
            <a:rPr lang="zh-CN" sz="1400" kern="1200" dirty="0"/>
            <a:t> </a:t>
          </a:r>
          <a:r>
            <a:rPr lang="en-US" sz="1400" kern="1200" dirty="0"/>
            <a:t>wrong:</a:t>
          </a:r>
        </a:p>
      </dsp:txBody>
      <dsp:txXfrm>
        <a:off x="1191211" y="2034"/>
        <a:ext cx="4537132" cy="1031351"/>
      </dsp:txXfrm>
    </dsp:sp>
    <dsp:sp modelId="{B4CABB71-8888-4CCF-B1B7-6B62427058C5}">
      <dsp:nvSpPr>
        <dsp:cNvPr id="0" name=""/>
        <dsp:cNvSpPr/>
      </dsp:nvSpPr>
      <dsp:spPr>
        <a:xfrm>
          <a:off x="0" y="1291224"/>
          <a:ext cx="5728344" cy="1031351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1A6816F-005C-4B88-AC45-E5AE5993F6D4}">
      <dsp:nvSpPr>
        <dsp:cNvPr id="0" name=""/>
        <dsp:cNvSpPr/>
      </dsp:nvSpPr>
      <dsp:spPr>
        <a:xfrm>
          <a:off x="311983" y="1523278"/>
          <a:ext cx="567243" cy="56724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1ADC1C5-D31A-49E5-ADCD-9133ADFFDA61}">
      <dsp:nvSpPr>
        <dsp:cNvPr id="0" name=""/>
        <dsp:cNvSpPr/>
      </dsp:nvSpPr>
      <dsp:spPr>
        <a:xfrm>
          <a:off x="1191211" y="1291224"/>
          <a:ext cx="4537132" cy="10313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9151" tIns="109151" rIns="109151" bIns="109151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First</a:t>
          </a:r>
          <a:r>
            <a:rPr lang="zh-CN" sz="1400" kern="1200" dirty="0"/>
            <a:t> </a:t>
          </a:r>
          <a:r>
            <a:rPr lang="en-US" sz="1400" kern="1200" dirty="0"/>
            <a:t>attempt</a:t>
          </a:r>
          <a:r>
            <a:rPr lang="en-US" altLang="zh-CN" sz="1400" kern="1200" dirty="0"/>
            <a:t>: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simply</a:t>
          </a:r>
          <a:r>
            <a:rPr lang="zh-CN" sz="1400" kern="1200" dirty="0"/>
            <a:t> </a:t>
          </a:r>
          <a:r>
            <a:rPr lang="en-US" sz="1400" kern="1200" dirty="0"/>
            <a:t>reduce</a:t>
          </a:r>
          <a:r>
            <a:rPr lang="zh-CN" sz="1400" kern="1200" dirty="0"/>
            <a:t> </a:t>
          </a:r>
          <a:r>
            <a:rPr lang="en-US" sz="1400" kern="1200" dirty="0"/>
            <a:t>the</a:t>
          </a:r>
          <a:r>
            <a:rPr lang="zh-CN" sz="1400" kern="1200" dirty="0"/>
            <a:t> </a:t>
          </a:r>
          <a:r>
            <a:rPr lang="en-US" sz="1400" kern="1200" dirty="0"/>
            <a:t>grid</a:t>
          </a:r>
          <a:r>
            <a:rPr lang="zh-CN" sz="1400" kern="1200" dirty="0"/>
            <a:t> </a:t>
          </a:r>
          <a:r>
            <a:rPr lang="en-US" sz="1400" kern="1200" dirty="0"/>
            <a:t>size</a:t>
          </a:r>
          <a:r>
            <a:rPr lang="zh-CN" sz="1400" kern="1200" dirty="0"/>
            <a:t> </a:t>
          </a:r>
          <a:r>
            <a:rPr lang="en-US" sz="1400" kern="1200" dirty="0"/>
            <a:t>from</a:t>
          </a:r>
          <a:r>
            <a:rPr lang="zh-CN" sz="1400" kern="1200" dirty="0"/>
            <a:t> </a:t>
          </a:r>
          <a:r>
            <a:rPr lang="en-US" sz="1400" kern="1200" dirty="0"/>
            <a:t>256</a:t>
          </a:r>
          <a:r>
            <a:rPr lang="zh-CN" sz="1400" kern="1200" dirty="0"/>
            <a:t> </a:t>
          </a:r>
          <a:r>
            <a:rPr lang="en-US" sz="1400" kern="1200" dirty="0"/>
            <a:t>to</a:t>
          </a:r>
          <a:r>
            <a:rPr lang="zh-CN" sz="1400" kern="1200" dirty="0"/>
            <a:t> </a:t>
          </a:r>
          <a:r>
            <a:rPr lang="en-US" sz="1400" kern="1200" dirty="0"/>
            <a:t>128,</a:t>
          </a:r>
          <a:r>
            <a:rPr lang="zh-CN" sz="1400" kern="1200" dirty="0"/>
            <a:t> </a:t>
          </a:r>
          <a:r>
            <a:rPr lang="en-US" sz="1400" kern="1200" dirty="0"/>
            <a:t>64,</a:t>
          </a:r>
          <a:r>
            <a:rPr lang="zh-CN" sz="1400" kern="1200" dirty="0"/>
            <a:t> </a:t>
          </a:r>
          <a:r>
            <a:rPr lang="en-US" sz="1400" kern="1200" dirty="0"/>
            <a:t>32</a:t>
          </a:r>
          <a:r>
            <a:rPr lang="zh-CN" altLang="en-US" sz="1400" kern="1200" dirty="0"/>
            <a:t> </a:t>
          </a:r>
          <a:endParaRPr lang="en-US" altLang="zh-CN" sz="1400" kern="1200" dirty="0"/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 dirty="0"/>
            <a:t>take</a:t>
          </a:r>
          <a:r>
            <a:rPr lang="zh-CN" altLang="en-US" sz="1400" kern="1200" dirty="0"/>
            <a:t> </a:t>
          </a:r>
          <a:r>
            <a:rPr lang="en-US" altLang="zh-CN" sz="1400" kern="1200" dirty="0"/>
            <a:t>flux</a:t>
          </a:r>
          <a:r>
            <a:rPr lang="zh-CN" altLang="en-US" sz="1400" kern="1200" dirty="0"/>
            <a:t> </a:t>
          </a:r>
          <a:r>
            <a:rPr lang="en-US" altLang="zh-CN" sz="1400" kern="1200" dirty="0"/>
            <a:t>value</a:t>
          </a:r>
          <a:r>
            <a:rPr lang="zh-CN" altLang="en-US" sz="1400" kern="1200" dirty="0"/>
            <a:t> </a:t>
          </a:r>
          <a:r>
            <a:rPr lang="en-US" altLang="zh-CN" sz="1400" kern="1200" dirty="0"/>
            <a:t>at</a:t>
          </a:r>
          <a:r>
            <a:rPr lang="zh-CN" altLang="en-US" sz="1400" kern="1200" dirty="0"/>
            <a:t> </a:t>
          </a:r>
          <a:r>
            <a:rPr lang="en-US" altLang="zh-CN" sz="1400" kern="1200" dirty="0"/>
            <a:t>t=2000</a:t>
          </a:r>
          <a:r>
            <a:rPr lang="zh-CN" altLang="en-US" sz="1400" kern="1200" dirty="0"/>
            <a:t> </a:t>
          </a:r>
          <a:endParaRPr lang="en-US" sz="1400" kern="1200" dirty="0"/>
        </a:p>
      </dsp:txBody>
      <dsp:txXfrm>
        <a:off x="1191211" y="1291224"/>
        <a:ext cx="4537132" cy="1031351"/>
      </dsp:txXfrm>
    </dsp:sp>
    <dsp:sp modelId="{4FD7E8DA-6F9A-4C1D-A93D-8461999A2411}">
      <dsp:nvSpPr>
        <dsp:cNvPr id="0" name=""/>
        <dsp:cNvSpPr/>
      </dsp:nvSpPr>
      <dsp:spPr>
        <a:xfrm>
          <a:off x="0" y="2580413"/>
          <a:ext cx="5728344" cy="1031351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268DD34-C643-492F-BCD3-CAE470F00A55}">
      <dsp:nvSpPr>
        <dsp:cNvPr id="0" name=""/>
        <dsp:cNvSpPr/>
      </dsp:nvSpPr>
      <dsp:spPr>
        <a:xfrm>
          <a:off x="311983" y="2812468"/>
          <a:ext cx="567243" cy="56724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AC7EF9-265D-4064-B036-092D2DCC1B09}">
      <dsp:nvSpPr>
        <dsp:cNvPr id="0" name=""/>
        <dsp:cNvSpPr/>
      </dsp:nvSpPr>
      <dsp:spPr>
        <a:xfrm>
          <a:off x="1191211" y="2580413"/>
          <a:ext cx="4537132" cy="10313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9151" tIns="109151" rIns="109151" bIns="109151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Poor</a:t>
          </a:r>
          <a:r>
            <a:rPr lang="zh-CN" sz="1400" kern="1200"/>
            <a:t> </a:t>
          </a:r>
          <a:r>
            <a:rPr lang="en-US" sz="1400" kern="1200"/>
            <a:t>correlation:</a:t>
          </a:r>
          <a:r>
            <a:rPr lang="zh-CN" sz="1400" kern="1200"/>
            <a:t> </a:t>
          </a:r>
          <a:r>
            <a:rPr lang="en-US" sz="1400" kern="1200"/>
            <a:t>~0.17</a:t>
          </a:r>
        </a:p>
      </dsp:txBody>
      <dsp:txXfrm>
        <a:off x="1191211" y="2580413"/>
        <a:ext cx="4537132" cy="1031351"/>
      </dsp:txXfrm>
    </dsp:sp>
    <dsp:sp modelId="{EC71EB83-69B8-4BE5-B457-55FAA882E778}">
      <dsp:nvSpPr>
        <dsp:cNvPr id="0" name=""/>
        <dsp:cNvSpPr/>
      </dsp:nvSpPr>
      <dsp:spPr>
        <a:xfrm>
          <a:off x="0" y="3869603"/>
          <a:ext cx="5728344" cy="1031351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FF83429-10A2-41AC-8821-513F35C3D31F}">
      <dsp:nvSpPr>
        <dsp:cNvPr id="0" name=""/>
        <dsp:cNvSpPr/>
      </dsp:nvSpPr>
      <dsp:spPr>
        <a:xfrm>
          <a:off x="311983" y="4101657"/>
          <a:ext cx="567243" cy="56724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3648151-CC63-4DA1-B585-214C2C22110B}">
      <dsp:nvSpPr>
        <dsp:cNvPr id="0" name=""/>
        <dsp:cNvSpPr/>
      </dsp:nvSpPr>
      <dsp:spPr>
        <a:xfrm>
          <a:off x="1191211" y="3869603"/>
          <a:ext cx="2577754" cy="10313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9151" tIns="109151" rIns="109151" bIns="109151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Factors</a:t>
          </a:r>
          <a:r>
            <a:rPr lang="zh-CN" sz="1400" kern="1200"/>
            <a:t> </a:t>
          </a:r>
          <a:r>
            <a:rPr lang="en-US" sz="1400" kern="1200"/>
            <a:t>to</a:t>
          </a:r>
          <a:r>
            <a:rPr lang="zh-CN" sz="1400" kern="1200"/>
            <a:t> </a:t>
          </a:r>
          <a:r>
            <a:rPr lang="en-US" sz="1400" kern="1200"/>
            <a:t>be</a:t>
          </a:r>
          <a:r>
            <a:rPr lang="zh-CN" sz="1400" kern="1200"/>
            <a:t> </a:t>
          </a:r>
          <a:r>
            <a:rPr lang="en-US" sz="1400" kern="1200"/>
            <a:t>considered:</a:t>
          </a:r>
        </a:p>
      </dsp:txBody>
      <dsp:txXfrm>
        <a:off x="1191211" y="3869603"/>
        <a:ext cx="2577754" cy="1031351"/>
      </dsp:txXfrm>
    </dsp:sp>
    <dsp:sp modelId="{979F41EB-3B3B-469D-915F-33B36171B87A}">
      <dsp:nvSpPr>
        <dsp:cNvPr id="0" name=""/>
        <dsp:cNvSpPr/>
      </dsp:nvSpPr>
      <dsp:spPr>
        <a:xfrm>
          <a:off x="3768965" y="3869603"/>
          <a:ext cx="1959378" cy="10313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9151" tIns="109151" rIns="109151" bIns="109151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Chaotic</a:t>
          </a:r>
          <a:r>
            <a:rPr lang="zh-CN" sz="1100" kern="1200" dirty="0"/>
            <a:t> </a:t>
          </a:r>
          <a:r>
            <a:rPr lang="en-US" altLang="zh-CN" sz="1100" kern="1200" dirty="0"/>
            <a:t>Behavior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Phase</a:t>
          </a:r>
          <a:r>
            <a:rPr lang="zh-CN" sz="1100" kern="1200" dirty="0"/>
            <a:t> </a:t>
          </a:r>
          <a:r>
            <a:rPr lang="en-US" sz="1100" kern="1200" dirty="0"/>
            <a:t>Change</a:t>
          </a:r>
          <a:r>
            <a:rPr lang="zh-CN" sz="1100" kern="1200" dirty="0"/>
            <a:t> </a:t>
          </a:r>
          <a:endParaRPr lang="en-US" altLang="zh-CN" sz="1100" kern="1200" dirty="0"/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Error</a:t>
          </a:r>
          <a:r>
            <a:rPr lang="zh-CN" sz="1100" kern="1200" dirty="0"/>
            <a:t> </a:t>
          </a:r>
          <a:r>
            <a:rPr lang="en-US" sz="1100" kern="1200" dirty="0"/>
            <a:t>Accumulatio</a:t>
          </a:r>
        </a:p>
      </dsp:txBody>
      <dsp:txXfrm>
        <a:off x="3768965" y="3869603"/>
        <a:ext cx="1959378" cy="103135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5D4129-C6D0-164D-B378-37DFB4345F8C}">
      <dsp:nvSpPr>
        <dsp:cNvPr id="0" name=""/>
        <dsp:cNvSpPr/>
      </dsp:nvSpPr>
      <dsp:spPr>
        <a:xfrm>
          <a:off x="1288" y="8007"/>
          <a:ext cx="4521910" cy="2871412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tint val="98000"/>
                <a:lumMod val="102000"/>
              </a:schemeClr>
              <a:schemeClr val="accent1">
                <a:hueOff val="0"/>
                <a:satOff val="0"/>
                <a:lumOff val="0"/>
                <a:alphaOff val="0"/>
                <a:shade val="98000"/>
                <a:lumMod val="98000"/>
              </a:schemeClr>
            </a:duotone>
          </a:blip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065B0A6-4436-8A47-B91F-6F2ACB25E90E}">
      <dsp:nvSpPr>
        <dsp:cNvPr id="0" name=""/>
        <dsp:cNvSpPr/>
      </dsp:nvSpPr>
      <dsp:spPr>
        <a:xfrm>
          <a:off x="503722" y="485320"/>
          <a:ext cx="4521910" cy="287141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Stick</a:t>
          </a:r>
          <a:r>
            <a:rPr lang="zh-CN" sz="2500" kern="1200"/>
            <a:t> </a:t>
          </a:r>
          <a:r>
            <a:rPr lang="en-US" sz="2500" kern="1200"/>
            <a:t>to</a:t>
          </a:r>
          <a:r>
            <a:rPr lang="zh-CN" sz="2500" kern="1200"/>
            <a:t> </a:t>
          </a:r>
          <a:r>
            <a:rPr lang="en-US" sz="2500" kern="1200"/>
            <a:t>256</a:t>
          </a:r>
          <a:r>
            <a:rPr lang="zh-CN" sz="2500" kern="1200"/>
            <a:t> </a:t>
          </a:r>
          <a:r>
            <a:rPr lang="en-US" sz="2500" kern="1200"/>
            <a:t>grid</a:t>
          </a:r>
          <a:r>
            <a:rPr lang="zh-CN" sz="2500" kern="1200"/>
            <a:t> </a:t>
          </a:r>
          <a:r>
            <a:rPr lang="en-US" sz="2500" kern="1200"/>
            <a:t>size,</a:t>
          </a:r>
          <a:r>
            <a:rPr lang="zh-CN" sz="2500" kern="1200"/>
            <a:t> </a:t>
          </a:r>
          <a:r>
            <a:rPr lang="en-US" sz="2500" kern="1200"/>
            <a:t>but</a:t>
          </a:r>
          <a:r>
            <a:rPr lang="zh-CN" sz="2500" kern="1200"/>
            <a:t> </a:t>
          </a:r>
          <a:r>
            <a:rPr lang="en-US" sz="2500" kern="1200"/>
            <a:t>use</a:t>
          </a:r>
          <a:r>
            <a:rPr lang="zh-CN" sz="2500" kern="1200"/>
            <a:t> </a:t>
          </a:r>
          <a:r>
            <a:rPr lang="en-US" sz="2500" kern="1200"/>
            <a:t>cheaper</a:t>
          </a:r>
          <a:r>
            <a:rPr lang="zh-CN" sz="2500" kern="1200"/>
            <a:t> </a:t>
          </a:r>
          <a:r>
            <a:rPr lang="en-US" sz="2500" kern="1200"/>
            <a:t>time-integration</a:t>
          </a:r>
          <a:r>
            <a:rPr lang="zh-CN" sz="2500" kern="1200"/>
            <a:t> </a:t>
          </a:r>
          <a:r>
            <a:rPr lang="en-US" sz="2500" kern="1200"/>
            <a:t>schemes</a:t>
          </a:r>
          <a:r>
            <a:rPr lang="zh-CN" sz="2500" kern="1200"/>
            <a:t> </a:t>
          </a:r>
          <a:r>
            <a:rPr lang="en-US" sz="2500" kern="1200"/>
            <a:t>such</a:t>
          </a:r>
          <a:r>
            <a:rPr lang="zh-CN" sz="2500" kern="1200"/>
            <a:t> </a:t>
          </a:r>
          <a:r>
            <a:rPr lang="en-US" sz="2500" kern="1200"/>
            <a:t>as</a:t>
          </a:r>
          <a:r>
            <a:rPr lang="zh-CN" sz="2500" kern="1200"/>
            <a:t> </a:t>
          </a:r>
          <a:r>
            <a:rPr lang="en-US" sz="2500" kern="1200"/>
            <a:t>ark3</a:t>
          </a:r>
          <a:r>
            <a:rPr lang="zh-CN" sz="2500" kern="1200"/>
            <a:t> </a:t>
          </a:r>
          <a:r>
            <a:rPr lang="en-US" sz="2500" kern="1200"/>
            <a:t>and/or</a:t>
          </a:r>
          <a:r>
            <a:rPr lang="zh-CN" sz="2500" kern="1200"/>
            <a:t> </a:t>
          </a:r>
          <a:r>
            <a:rPr lang="en-US" sz="2500" kern="1200"/>
            <a:t>increased</a:t>
          </a:r>
          <a:r>
            <a:rPr lang="zh-CN" sz="2500" kern="1200"/>
            <a:t> </a:t>
          </a:r>
          <a:r>
            <a:rPr lang="en-US" sz="2500" kern="1200"/>
            <a:t>time-step</a:t>
          </a:r>
          <a:r>
            <a:rPr lang="zh-CN" sz="2500" kern="1200"/>
            <a:t> </a:t>
          </a:r>
          <a:r>
            <a:rPr lang="en-US" sz="2500" kern="1200"/>
            <a:t>size</a:t>
          </a:r>
        </a:p>
      </dsp:txBody>
      <dsp:txXfrm>
        <a:off x="587823" y="569421"/>
        <a:ext cx="4353708" cy="2703210"/>
      </dsp:txXfrm>
    </dsp:sp>
    <dsp:sp modelId="{7A29D090-0941-C044-B77E-6A6B15E6BCB3}">
      <dsp:nvSpPr>
        <dsp:cNvPr id="0" name=""/>
        <dsp:cNvSpPr/>
      </dsp:nvSpPr>
      <dsp:spPr>
        <a:xfrm>
          <a:off x="5528067" y="8007"/>
          <a:ext cx="4521910" cy="2871412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tint val="98000"/>
                <a:lumMod val="102000"/>
              </a:schemeClr>
              <a:schemeClr val="accent1">
                <a:hueOff val="0"/>
                <a:satOff val="0"/>
                <a:lumOff val="0"/>
                <a:alphaOff val="0"/>
                <a:shade val="98000"/>
                <a:lumMod val="98000"/>
              </a:schemeClr>
            </a:duotone>
          </a:blip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CD7FF34-573B-F74A-BCE6-A97C4A049783}">
      <dsp:nvSpPr>
        <dsp:cNvPr id="0" name=""/>
        <dsp:cNvSpPr/>
      </dsp:nvSpPr>
      <dsp:spPr>
        <a:xfrm>
          <a:off x="6030501" y="485320"/>
          <a:ext cx="4521910" cy="287141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Take</a:t>
          </a:r>
          <a:r>
            <a:rPr lang="zh-CN" sz="2500" kern="1200"/>
            <a:t> </a:t>
          </a:r>
          <a:r>
            <a:rPr lang="en-US" sz="2500" kern="1200"/>
            <a:t>average</a:t>
          </a:r>
          <a:r>
            <a:rPr lang="zh-CN" sz="2500" kern="1200"/>
            <a:t> </a:t>
          </a:r>
          <a:r>
            <a:rPr lang="en-US" sz="2500" kern="1200"/>
            <a:t>flux</a:t>
          </a:r>
          <a:r>
            <a:rPr lang="zh-CN" sz="2500" kern="1200"/>
            <a:t> </a:t>
          </a:r>
          <a:r>
            <a:rPr lang="en-US" sz="2500" kern="1200"/>
            <a:t>value</a:t>
          </a:r>
          <a:r>
            <a:rPr lang="zh-CN" sz="2500" kern="1200"/>
            <a:t> </a:t>
          </a:r>
          <a:r>
            <a:rPr lang="en-US" sz="2500" kern="1200"/>
            <a:t>over</a:t>
          </a:r>
          <a:r>
            <a:rPr lang="zh-CN" sz="2500" kern="1200"/>
            <a:t> </a:t>
          </a:r>
          <a:r>
            <a:rPr lang="en-US" sz="2500" kern="1200"/>
            <a:t>an</a:t>
          </a:r>
          <a:r>
            <a:rPr lang="zh-CN" sz="2500" kern="1200"/>
            <a:t> </a:t>
          </a:r>
          <a:r>
            <a:rPr lang="en-US" sz="2500" kern="1200"/>
            <a:t>appropriate</a:t>
          </a:r>
          <a:r>
            <a:rPr lang="zh-CN" sz="2500" kern="1200"/>
            <a:t> </a:t>
          </a:r>
          <a:r>
            <a:rPr lang="en-US" sz="2500" kern="1200"/>
            <a:t>interval,</a:t>
          </a:r>
          <a:r>
            <a:rPr lang="zh-CN" sz="2500" kern="1200"/>
            <a:t> </a:t>
          </a:r>
          <a:r>
            <a:rPr lang="en-US" sz="2500" kern="1200"/>
            <a:t>which</a:t>
          </a:r>
          <a:r>
            <a:rPr lang="zh-CN" sz="2500" kern="1200"/>
            <a:t> </a:t>
          </a:r>
          <a:r>
            <a:rPr lang="en-US" sz="2500" kern="1200"/>
            <a:t>has</a:t>
          </a:r>
          <a:r>
            <a:rPr lang="zh-CN" sz="2500" kern="1200"/>
            <a:t> </a:t>
          </a:r>
          <a:r>
            <a:rPr lang="en-US" sz="2500" kern="1200"/>
            <a:t>proper</a:t>
          </a:r>
          <a:r>
            <a:rPr lang="zh-CN" sz="2500" kern="1200"/>
            <a:t> </a:t>
          </a:r>
          <a:r>
            <a:rPr lang="en-US" sz="2500" kern="1200"/>
            <a:t>size,</a:t>
          </a:r>
          <a:r>
            <a:rPr lang="zh-CN" sz="2500" kern="1200"/>
            <a:t> </a:t>
          </a:r>
          <a:r>
            <a:rPr lang="en-US" sz="2500" kern="1200"/>
            <a:t>after</a:t>
          </a:r>
          <a:r>
            <a:rPr lang="zh-CN" sz="2500" kern="1200"/>
            <a:t> </a:t>
          </a:r>
          <a:r>
            <a:rPr lang="en-US" sz="2500" kern="1200"/>
            <a:t>the</a:t>
          </a:r>
          <a:r>
            <a:rPr lang="zh-CN" sz="2500" kern="1200"/>
            <a:t> </a:t>
          </a:r>
          <a:r>
            <a:rPr lang="en-US" sz="2500" kern="1200"/>
            <a:t>statistical</a:t>
          </a:r>
          <a:r>
            <a:rPr lang="zh-CN" sz="2500" kern="1200"/>
            <a:t> </a:t>
          </a:r>
          <a:r>
            <a:rPr lang="en-US" sz="2500" kern="1200"/>
            <a:t>equilibrium</a:t>
          </a:r>
          <a:r>
            <a:rPr lang="zh-CN" sz="2500" kern="1200"/>
            <a:t> </a:t>
          </a:r>
          <a:r>
            <a:rPr lang="en-US" sz="2500" kern="1200"/>
            <a:t>is</a:t>
          </a:r>
          <a:r>
            <a:rPr lang="zh-CN" sz="2500" kern="1200"/>
            <a:t> </a:t>
          </a:r>
          <a:r>
            <a:rPr lang="en-US" sz="2500" kern="1200"/>
            <a:t>achieved</a:t>
          </a:r>
          <a:r>
            <a:rPr lang="zh-CN" sz="2500" kern="1200"/>
            <a:t> </a:t>
          </a:r>
          <a:r>
            <a:rPr lang="en-US" sz="2500" kern="1200"/>
            <a:t>but</a:t>
          </a:r>
          <a:r>
            <a:rPr lang="zh-CN" sz="2500" kern="1200"/>
            <a:t> </a:t>
          </a:r>
          <a:r>
            <a:rPr lang="en-US" sz="2500" kern="1200"/>
            <a:t>before</a:t>
          </a:r>
          <a:r>
            <a:rPr lang="zh-CN" sz="2500" kern="1200"/>
            <a:t> </a:t>
          </a:r>
          <a:r>
            <a:rPr lang="en-US" sz="2500" kern="1200"/>
            <a:t>numerical</a:t>
          </a:r>
          <a:r>
            <a:rPr lang="zh-CN" sz="2500" kern="1200"/>
            <a:t> </a:t>
          </a:r>
          <a:r>
            <a:rPr lang="en-US" sz="2500" kern="1200"/>
            <a:t>error</a:t>
          </a:r>
          <a:r>
            <a:rPr lang="zh-CN" sz="2500" kern="1200"/>
            <a:t> </a:t>
          </a:r>
          <a:r>
            <a:rPr lang="en-US" sz="2500" kern="1200"/>
            <a:t>builds</a:t>
          </a:r>
          <a:r>
            <a:rPr lang="zh-CN" sz="2500" kern="1200"/>
            <a:t> </a:t>
          </a:r>
          <a:r>
            <a:rPr lang="en-US" sz="2500" kern="1200"/>
            <a:t>up</a:t>
          </a:r>
        </a:p>
      </dsp:txBody>
      <dsp:txXfrm>
        <a:off x="6114602" y="569421"/>
        <a:ext cx="4353708" cy="270321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dirty="0"/>
              <a:pPr/>
              <a:t>3/24/21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dirty="0"/>
              <a:pPr/>
              <a:t>3/24/21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3/24/21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4567-0DE4-3F47-BF90-CB84690072F9}" type="datetimeFigureOut">
              <a:rPr lang="en-US" dirty="0"/>
              <a:pPr/>
              <a:t>3/24/21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dirty="0"/>
              <a:pPr/>
              <a:t>3/24/21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dirty="0"/>
              <a:pPr/>
              <a:t>3/24/21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dirty="0"/>
              <a:pPr/>
              <a:t>3/24/21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3/24/21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dirty="0"/>
              <a:pPr/>
              <a:t>3/24/21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dirty="0"/>
              <a:pPr/>
              <a:t>3/24/21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dirty="0"/>
              <a:pPr/>
              <a:t>3/24/21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dirty="0"/>
              <a:pPr/>
              <a:t>3/24/21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dirty="0"/>
              <a:pPr/>
              <a:t>3/24/21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8C79C5D-2A6F-F04D-97DA-BEF2467B64E4}" type="datetimeFigureOut">
              <a:rPr lang="en-US" dirty="0"/>
              <a:pPr/>
              <a:t>3/24/21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 dirty="0"/>
              <a:pPr/>
              <a:t>3/24/21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3" r:id="rId9"/>
    <p:sldLayoutId id="2147483657" r:id="rId10"/>
    <p:sldLayoutId id="2147483666" r:id="rId11"/>
    <p:sldLayoutId id="2147483661" r:id="rId12"/>
    <p:sldLayoutId id="2147483658" r:id="rId13"/>
    <p:sldLayoutId id="2147483659" r:id="rId1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13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6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9DE9B-D424-A046-B5FD-04259BC6938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Uncertainty</a:t>
            </a:r>
            <a:r>
              <a:rPr lang="zh-CN" altLang="en-US" dirty="0"/>
              <a:t> </a:t>
            </a:r>
            <a:r>
              <a:rPr lang="en-US" altLang="zh-CN" dirty="0"/>
              <a:t>Quantification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Edge</a:t>
            </a:r>
            <a:r>
              <a:rPr lang="zh-CN" altLang="en-US" dirty="0"/>
              <a:t> </a:t>
            </a:r>
            <a:r>
              <a:rPr lang="en-US" altLang="zh-CN" dirty="0"/>
              <a:t>Particle</a:t>
            </a:r>
            <a:r>
              <a:rPr lang="zh-CN" altLang="en-US" dirty="0"/>
              <a:t> </a:t>
            </a:r>
            <a:r>
              <a:rPr lang="en-US" altLang="zh-CN" dirty="0"/>
              <a:t>Flux</a:t>
            </a:r>
            <a:r>
              <a:rPr lang="zh-CN" altLang="en-US" dirty="0"/>
              <a:t> </a:t>
            </a:r>
            <a:r>
              <a:rPr lang="en-US" altLang="zh-CN" dirty="0"/>
              <a:t>of Fusion Plasma in Tokamaks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FFBF79-4CE3-7C48-A78B-D6C96155A8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0001" y="5408853"/>
            <a:ext cx="10572000" cy="434974"/>
          </a:xfrm>
        </p:spPr>
        <p:txBody>
          <a:bodyPr/>
          <a:lstStyle/>
          <a:p>
            <a:r>
              <a:rPr lang="en-US" altLang="zh-CN" dirty="0"/>
              <a:t>Bob</a:t>
            </a:r>
            <a:r>
              <a:rPr lang="zh-CN" altLang="en-US" dirty="0"/>
              <a:t> </a:t>
            </a:r>
            <a:r>
              <a:rPr lang="en-US" altLang="zh-CN" dirty="0" err="1"/>
              <a:t>Junyi</a:t>
            </a:r>
            <a:r>
              <a:rPr lang="zh-CN" altLang="en-US" dirty="0"/>
              <a:t> </a:t>
            </a:r>
            <a:r>
              <a:rPr lang="en-US" altLang="zh-CN" dirty="0"/>
              <a:t>Zou</a:t>
            </a:r>
            <a:r>
              <a:rPr lang="zh-CN" altLang="en-US" dirty="0"/>
              <a:t> </a:t>
            </a:r>
            <a:r>
              <a:rPr lang="en-US" altLang="zh-CN" dirty="0"/>
              <a:t>						Mentor:</a:t>
            </a:r>
            <a:r>
              <a:rPr lang="zh-CN" altLang="en-US" dirty="0"/>
              <a:t> </a:t>
            </a:r>
            <a:r>
              <a:rPr lang="en-US" altLang="zh-CN" dirty="0"/>
              <a:t>Prof.</a:t>
            </a:r>
            <a:r>
              <a:rPr lang="zh-CN" altLang="en-US" dirty="0"/>
              <a:t> </a:t>
            </a:r>
            <a:r>
              <a:rPr lang="en-US" altLang="zh-CN" dirty="0"/>
              <a:t>Antoine</a:t>
            </a:r>
            <a:r>
              <a:rPr lang="zh-CN" altLang="en-US" dirty="0"/>
              <a:t> </a:t>
            </a:r>
            <a:r>
              <a:rPr lang="en-US" altLang="zh-CN" dirty="0" err="1"/>
              <a:t>Cerfon</a:t>
            </a:r>
            <a:r>
              <a:rPr lang="en-US" altLang="zh-CN" dirty="0"/>
              <a:t>, Prof. Benjamin </a:t>
            </a:r>
            <a:r>
              <a:rPr lang="en-US" altLang="zh-CN" dirty="0" err="1"/>
              <a:t>Peherstorfer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93079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6">
            <a:extLst>
              <a:ext uri="{FF2B5EF4-FFF2-40B4-BE49-F238E27FC236}">
                <a16:creationId xmlns:a16="http://schemas.microsoft.com/office/drawing/2014/main" id="{11114F18-D12D-43C6-895F-5BA92C290C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6="http://schemas.microsoft.com/office/drawing/2014/main" xmlns:a14="http://schemas.microsoft.com/office/drawing/2010/main" xmlns:p14="http://schemas.microsoft.com/office/powerpoint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E2DD4A6-DC96-421E-9E1C-7CD0D2681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 bwMode="white">
          <a:xfrm>
            <a:off x="-9832" y="4525094"/>
            <a:ext cx="12203151" cy="2344057"/>
            <a:chOff x="0" y="4525094"/>
            <a:chExt cx="12203151" cy="2344057"/>
          </a:xfrm>
        </p:grpSpPr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5E6BB74D-E85C-4CCB-90CE-0246006405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>
              <a:off x="0" y="4525094"/>
              <a:ext cx="12192000" cy="2332906"/>
            </a:xfrm>
            <a:custGeom>
              <a:avLst/>
              <a:gdLst>
                <a:gd name="connsiteX0" fmla="*/ 0 w 12192000"/>
                <a:gd name="connsiteY0" fmla="*/ 0 h 2332906"/>
                <a:gd name="connsiteX1" fmla="*/ 1996017 w 12192000"/>
                <a:gd name="connsiteY1" fmla="*/ 0 h 2332906"/>
                <a:gd name="connsiteX2" fmla="*/ 2377017 w 12192000"/>
                <a:gd name="connsiteY2" fmla="*/ 263783 h 2332906"/>
                <a:gd name="connsiteX3" fmla="*/ 2385484 w 12192000"/>
                <a:gd name="connsiteY3" fmla="*/ 266713 h 2332906"/>
                <a:gd name="connsiteX4" fmla="*/ 2398184 w 12192000"/>
                <a:gd name="connsiteY4" fmla="*/ 271110 h 2332906"/>
                <a:gd name="connsiteX5" fmla="*/ 2410883 w 12192000"/>
                <a:gd name="connsiteY5" fmla="*/ 275506 h 2332906"/>
                <a:gd name="connsiteX6" fmla="*/ 2421467 w 12192000"/>
                <a:gd name="connsiteY6" fmla="*/ 275506 h 2332906"/>
                <a:gd name="connsiteX7" fmla="*/ 2434167 w 12192000"/>
                <a:gd name="connsiteY7" fmla="*/ 275506 h 2332906"/>
                <a:gd name="connsiteX8" fmla="*/ 2444750 w 12192000"/>
                <a:gd name="connsiteY8" fmla="*/ 271110 h 2332906"/>
                <a:gd name="connsiteX9" fmla="*/ 2457450 w 12192000"/>
                <a:gd name="connsiteY9" fmla="*/ 266713 h 2332906"/>
                <a:gd name="connsiteX10" fmla="*/ 2465917 w 12192000"/>
                <a:gd name="connsiteY10" fmla="*/ 263783 h 2332906"/>
                <a:gd name="connsiteX11" fmla="*/ 2846917 w 12192000"/>
                <a:gd name="connsiteY11" fmla="*/ 0 h 2332906"/>
                <a:gd name="connsiteX12" fmla="*/ 12192000 w 12192000"/>
                <a:gd name="connsiteY12" fmla="*/ 0 h 2332906"/>
                <a:gd name="connsiteX13" fmla="*/ 12192000 w 12192000"/>
                <a:gd name="connsiteY13" fmla="*/ 2332906 h 2332906"/>
                <a:gd name="connsiteX14" fmla="*/ 0 w 12192000"/>
                <a:gd name="connsiteY14" fmla="*/ 2332906 h 2332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192000" h="2332906">
                  <a:moveTo>
                    <a:pt x="0" y="0"/>
                  </a:moveTo>
                  <a:lnTo>
                    <a:pt x="1996017" y="0"/>
                  </a:lnTo>
                  <a:lnTo>
                    <a:pt x="2377017" y="263783"/>
                  </a:lnTo>
                  <a:lnTo>
                    <a:pt x="2385484" y="266713"/>
                  </a:lnTo>
                  <a:lnTo>
                    <a:pt x="2398184" y="271110"/>
                  </a:lnTo>
                  <a:lnTo>
                    <a:pt x="2410883" y="275506"/>
                  </a:lnTo>
                  <a:lnTo>
                    <a:pt x="2421467" y="275506"/>
                  </a:lnTo>
                  <a:lnTo>
                    <a:pt x="2434167" y="275506"/>
                  </a:lnTo>
                  <a:lnTo>
                    <a:pt x="2444750" y="271110"/>
                  </a:lnTo>
                  <a:lnTo>
                    <a:pt x="2457450" y="266713"/>
                  </a:lnTo>
                  <a:lnTo>
                    <a:pt x="2465917" y="263783"/>
                  </a:lnTo>
                  <a:lnTo>
                    <a:pt x="2846917" y="0"/>
                  </a:lnTo>
                  <a:lnTo>
                    <a:pt x="12192000" y="0"/>
                  </a:lnTo>
                  <a:lnTo>
                    <a:pt x="12192000" y="2332906"/>
                  </a:lnTo>
                  <a:lnTo>
                    <a:pt x="0" y="2332906"/>
                  </a:lnTo>
                  <a:close/>
                </a:path>
              </a:pathLst>
            </a:custGeom>
            <a:solidFill>
              <a:schemeClr val="bg1">
                <a:lumMod val="85000"/>
                <a:lumOff val="1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52808592-600C-4349-9F27-EC36C0BA4C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 flipH="1">
              <a:off x="3820" y="4536245"/>
              <a:ext cx="5660999" cy="2332906"/>
            </a:xfrm>
            <a:prstGeom prst="triangle">
              <a:avLst>
                <a:gd name="adj" fmla="val 100000"/>
              </a:avLst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B5E00D3B-1E29-4E11-BCD3-8E3A56F4BE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>
              <a:off x="4813714" y="4536245"/>
              <a:ext cx="7389437" cy="2332906"/>
            </a:xfrm>
            <a:prstGeom prst="triangle">
              <a:avLst>
                <a:gd name="adj" fmla="val 100000"/>
              </a:avLst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A9717A7-9406-F24C-A30C-B7E28A40A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4817533"/>
            <a:ext cx="10572000" cy="779529"/>
          </a:xfrm>
          <a:effectLst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dirty="0">
                <a:solidFill>
                  <a:schemeClr val="tx1"/>
                </a:solidFill>
              </a:rPr>
              <a:t>Numerical Results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7" name="Picture 6" descr="A picture containing computer, food&#10;&#10;Description automatically generated">
            <a:extLst>
              <a:ext uri="{FF2B5EF4-FFF2-40B4-BE49-F238E27FC236}">
                <a16:creationId xmlns:a16="http://schemas.microsoft.com/office/drawing/2014/main" id="{F2B5D124-D357-5E46-89B0-52DC0524AD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0380" y="1083479"/>
            <a:ext cx="3531576" cy="2648682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A81E9F3-5264-F74F-B051-C0F5B0DA92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0416" y="1083479"/>
            <a:ext cx="3531576" cy="2648682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  <p:pic>
        <p:nvPicPr>
          <p:cNvPr id="5" name="Content Placeholder 4" descr="A close up of a logo&#10;&#10;Description automatically generated">
            <a:extLst>
              <a:ext uri="{FF2B5EF4-FFF2-40B4-BE49-F238E27FC236}">
                <a16:creationId xmlns:a16="http://schemas.microsoft.com/office/drawing/2014/main" id="{90B2DC8A-C062-A041-B7EB-1088D4C9F8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60008" y="1065071"/>
            <a:ext cx="3531576" cy="2648682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B8052030-9C32-A84E-A418-D014CAC288E0}"/>
              </a:ext>
            </a:extLst>
          </p:cNvPr>
          <p:cNvGrpSpPr/>
          <p:nvPr/>
        </p:nvGrpSpPr>
        <p:grpSpPr>
          <a:xfrm>
            <a:off x="1625720" y="3862411"/>
            <a:ext cx="9637641" cy="374431"/>
            <a:chOff x="1516390" y="3848706"/>
            <a:chExt cx="9637641" cy="374431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B1ECE29-5EF9-444A-8B9A-9637477C3B35}"/>
                </a:ext>
              </a:extLst>
            </p:cNvPr>
            <p:cNvSpPr txBox="1"/>
            <p:nvPr/>
          </p:nvSpPr>
          <p:spPr>
            <a:xfrm>
              <a:off x="1516390" y="3853805"/>
              <a:ext cx="17299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t=1000</a:t>
              </a:r>
              <a:endParaRPr lang="en-US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3BC4375-D24E-2542-B271-5B5CD21ABD6B}"/>
                </a:ext>
              </a:extLst>
            </p:cNvPr>
            <p:cNvSpPr txBox="1"/>
            <p:nvPr/>
          </p:nvSpPr>
          <p:spPr>
            <a:xfrm>
              <a:off x="5470237" y="3848706"/>
              <a:ext cx="17299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t=1800</a:t>
              </a:r>
              <a:endParaRPr 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200451E-900D-3E4F-B8CC-EB00CF3C85A5}"/>
                </a:ext>
              </a:extLst>
            </p:cNvPr>
            <p:cNvSpPr txBox="1"/>
            <p:nvPr/>
          </p:nvSpPr>
          <p:spPr>
            <a:xfrm>
              <a:off x="9424085" y="3848706"/>
              <a:ext cx="17299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t=2500</a:t>
              </a:r>
              <a:endParaRPr lang="en-US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9F93AFC-7217-8B4E-87ED-0CEEDA11CAB6}"/>
                  </a:ext>
                </a:extLst>
              </p:cNvPr>
              <p:cNvSpPr txBox="1"/>
              <p:nvPr/>
            </p:nvSpPr>
            <p:spPr>
              <a:xfrm>
                <a:off x="838200" y="5775289"/>
                <a:ext cx="519395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/>
                  <a:t>Contour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plots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for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potential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vorticity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zh-CN" altLang="en-US" dirty="0"/>
                  <a:t> </a:t>
                </a:r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𝜅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=0.5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weak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turbulence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regime</a:t>
                </a:r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9F93AFC-7217-8B4E-87ED-0CEEDA11CA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775289"/>
                <a:ext cx="5193957" cy="646331"/>
              </a:xfrm>
              <a:prstGeom prst="rect">
                <a:avLst/>
              </a:prstGeom>
              <a:blipFill>
                <a:blip r:embed="rId5"/>
                <a:stretch>
                  <a:fillRect l="-976" t="-5769" b="-1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128629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6">
            <a:extLst>
              <a:ext uri="{FF2B5EF4-FFF2-40B4-BE49-F238E27FC236}">
                <a16:creationId xmlns:a16="http://schemas.microsoft.com/office/drawing/2014/main" id="{11114F18-D12D-43C6-895F-5BA92C290C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6="http://schemas.microsoft.com/office/drawing/2014/main" xmlns:a14="http://schemas.microsoft.com/office/drawing/2010/main" xmlns:p14="http://schemas.microsoft.com/office/powerpoint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E2DD4A6-DC96-421E-9E1C-7CD0D2681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 bwMode="white">
          <a:xfrm>
            <a:off x="-9832" y="4525094"/>
            <a:ext cx="12203151" cy="2344057"/>
            <a:chOff x="0" y="4525094"/>
            <a:chExt cx="12203151" cy="2344057"/>
          </a:xfrm>
        </p:grpSpPr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5E6BB74D-E85C-4CCB-90CE-0246006405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>
              <a:off x="0" y="4525094"/>
              <a:ext cx="12192000" cy="2332906"/>
            </a:xfrm>
            <a:custGeom>
              <a:avLst/>
              <a:gdLst>
                <a:gd name="connsiteX0" fmla="*/ 0 w 12192000"/>
                <a:gd name="connsiteY0" fmla="*/ 0 h 2332906"/>
                <a:gd name="connsiteX1" fmla="*/ 1996017 w 12192000"/>
                <a:gd name="connsiteY1" fmla="*/ 0 h 2332906"/>
                <a:gd name="connsiteX2" fmla="*/ 2377017 w 12192000"/>
                <a:gd name="connsiteY2" fmla="*/ 263783 h 2332906"/>
                <a:gd name="connsiteX3" fmla="*/ 2385484 w 12192000"/>
                <a:gd name="connsiteY3" fmla="*/ 266713 h 2332906"/>
                <a:gd name="connsiteX4" fmla="*/ 2398184 w 12192000"/>
                <a:gd name="connsiteY4" fmla="*/ 271110 h 2332906"/>
                <a:gd name="connsiteX5" fmla="*/ 2410883 w 12192000"/>
                <a:gd name="connsiteY5" fmla="*/ 275506 h 2332906"/>
                <a:gd name="connsiteX6" fmla="*/ 2421467 w 12192000"/>
                <a:gd name="connsiteY6" fmla="*/ 275506 h 2332906"/>
                <a:gd name="connsiteX7" fmla="*/ 2434167 w 12192000"/>
                <a:gd name="connsiteY7" fmla="*/ 275506 h 2332906"/>
                <a:gd name="connsiteX8" fmla="*/ 2444750 w 12192000"/>
                <a:gd name="connsiteY8" fmla="*/ 271110 h 2332906"/>
                <a:gd name="connsiteX9" fmla="*/ 2457450 w 12192000"/>
                <a:gd name="connsiteY9" fmla="*/ 266713 h 2332906"/>
                <a:gd name="connsiteX10" fmla="*/ 2465917 w 12192000"/>
                <a:gd name="connsiteY10" fmla="*/ 263783 h 2332906"/>
                <a:gd name="connsiteX11" fmla="*/ 2846917 w 12192000"/>
                <a:gd name="connsiteY11" fmla="*/ 0 h 2332906"/>
                <a:gd name="connsiteX12" fmla="*/ 12192000 w 12192000"/>
                <a:gd name="connsiteY12" fmla="*/ 0 h 2332906"/>
                <a:gd name="connsiteX13" fmla="*/ 12192000 w 12192000"/>
                <a:gd name="connsiteY13" fmla="*/ 2332906 h 2332906"/>
                <a:gd name="connsiteX14" fmla="*/ 0 w 12192000"/>
                <a:gd name="connsiteY14" fmla="*/ 2332906 h 2332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192000" h="2332906">
                  <a:moveTo>
                    <a:pt x="0" y="0"/>
                  </a:moveTo>
                  <a:lnTo>
                    <a:pt x="1996017" y="0"/>
                  </a:lnTo>
                  <a:lnTo>
                    <a:pt x="2377017" y="263783"/>
                  </a:lnTo>
                  <a:lnTo>
                    <a:pt x="2385484" y="266713"/>
                  </a:lnTo>
                  <a:lnTo>
                    <a:pt x="2398184" y="271110"/>
                  </a:lnTo>
                  <a:lnTo>
                    <a:pt x="2410883" y="275506"/>
                  </a:lnTo>
                  <a:lnTo>
                    <a:pt x="2421467" y="275506"/>
                  </a:lnTo>
                  <a:lnTo>
                    <a:pt x="2434167" y="275506"/>
                  </a:lnTo>
                  <a:lnTo>
                    <a:pt x="2444750" y="271110"/>
                  </a:lnTo>
                  <a:lnTo>
                    <a:pt x="2457450" y="266713"/>
                  </a:lnTo>
                  <a:lnTo>
                    <a:pt x="2465917" y="263783"/>
                  </a:lnTo>
                  <a:lnTo>
                    <a:pt x="2846917" y="0"/>
                  </a:lnTo>
                  <a:lnTo>
                    <a:pt x="12192000" y="0"/>
                  </a:lnTo>
                  <a:lnTo>
                    <a:pt x="12192000" y="2332906"/>
                  </a:lnTo>
                  <a:lnTo>
                    <a:pt x="0" y="2332906"/>
                  </a:lnTo>
                  <a:close/>
                </a:path>
              </a:pathLst>
            </a:custGeom>
            <a:solidFill>
              <a:schemeClr val="bg1">
                <a:lumMod val="85000"/>
                <a:lumOff val="1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52808592-600C-4349-9F27-EC36C0BA4C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 flipH="1">
              <a:off x="3820" y="4536245"/>
              <a:ext cx="5660999" cy="2332906"/>
            </a:xfrm>
            <a:prstGeom prst="triangle">
              <a:avLst>
                <a:gd name="adj" fmla="val 100000"/>
              </a:avLst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B5E00D3B-1E29-4E11-BCD3-8E3A56F4BE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>
              <a:off x="4813714" y="4536245"/>
              <a:ext cx="7389437" cy="2332906"/>
            </a:xfrm>
            <a:prstGeom prst="triangle">
              <a:avLst>
                <a:gd name="adj" fmla="val 100000"/>
              </a:avLst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F2B8C05-9BAA-214E-A79E-79F3C0E681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4817533"/>
            <a:ext cx="10572000" cy="779529"/>
          </a:xfrm>
          <a:effectLst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dirty="0">
                <a:solidFill>
                  <a:schemeClr val="tx1"/>
                </a:solidFill>
              </a:rPr>
              <a:t>Numerical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Results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9" name="Picture 8" descr="A picture containing room&#10;&#10;Description automatically generated">
            <a:extLst>
              <a:ext uri="{FF2B5EF4-FFF2-40B4-BE49-F238E27FC236}">
                <a16:creationId xmlns:a16="http://schemas.microsoft.com/office/drawing/2014/main" id="{0A12ADAE-15B9-3D44-ADE7-3EB1DCC429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8077" y="1117107"/>
            <a:ext cx="3531576" cy="2648682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  <p:pic>
        <p:nvPicPr>
          <p:cNvPr id="7" name="Picture 6" descr="A picture containing food, computer&#10;&#10;Description automatically generated">
            <a:extLst>
              <a:ext uri="{FF2B5EF4-FFF2-40B4-BE49-F238E27FC236}">
                <a16:creationId xmlns:a16="http://schemas.microsoft.com/office/drawing/2014/main" id="{6D32CC04-67A3-FC4C-8AD9-F3BB668773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4155" y="1117107"/>
            <a:ext cx="3531576" cy="2648682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  <p:pic>
        <p:nvPicPr>
          <p:cNvPr id="5" name="Content Placeholder 4" descr="A close up of a logo&#10;&#10;Description automatically generated">
            <a:extLst>
              <a:ext uri="{FF2B5EF4-FFF2-40B4-BE49-F238E27FC236}">
                <a16:creationId xmlns:a16="http://schemas.microsoft.com/office/drawing/2014/main" id="{B56DE367-81F0-C946-9C44-3F44E30ABE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03858" y="1117107"/>
            <a:ext cx="3531576" cy="2648682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973FF5C-CFB5-4246-B5E2-866511F12415}"/>
                  </a:ext>
                </a:extLst>
              </p:cNvPr>
              <p:cNvSpPr txBox="1"/>
              <p:nvPr/>
            </p:nvSpPr>
            <p:spPr>
              <a:xfrm>
                <a:off x="838200" y="5775289"/>
                <a:ext cx="519395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/>
                  <a:t>Contour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plots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for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potential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vorticity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𝜅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stronger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turbulence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regime</a:t>
                </a:r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973FF5C-CFB5-4246-B5E2-866511F124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775289"/>
                <a:ext cx="5193957" cy="646331"/>
              </a:xfrm>
              <a:prstGeom prst="rect">
                <a:avLst/>
              </a:prstGeom>
              <a:blipFill>
                <a:blip r:embed="rId5"/>
                <a:stretch>
                  <a:fillRect l="-1220" t="-5769" b="-13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Group 19">
            <a:extLst>
              <a:ext uri="{FF2B5EF4-FFF2-40B4-BE49-F238E27FC236}">
                <a16:creationId xmlns:a16="http://schemas.microsoft.com/office/drawing/2014/main" id="{8942A37F-59F8-644F-B856-20059626CBAB}"/>
              </a:ext>
            </a:extLst>
          </p:cNvPr>
          <p:cNvGrpSpPr/>
          <p:nvPr/>
        </p:nvGrpSpPr>
        <p:grpSpPr>
          <a:xfrm>
            <a:off x="1625720" y="3862411"/>
            <a:ext cx="9637641" cy="374431"/>
            <a:chOff x="1516390" y="3848706"/>
            <a:chExt cx="9637641" cy="374431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EC464CF-F724-1A4F-B536-1348798A890A}"/>
                </a:ext>
              </a:extLst>
            </p:cNvPr>
            <p:cNvSpPr txBox="1"/>
            <p:nvPr/>
          </p:nvSpPr>
          <p:spPr>
            <a:xfrm>
              <a:off x="1516390" y="3853805"/>
              <a:ext cx="17299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t=200</a:t>
              </a:r>
              <a:endParaRPr 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40AD3A1-4977-A14C-B367-E1F59EA19B91}"/>
                </a:ext>
              </a:extLst>
            </p:cNvPr>
            <p:cNvSpPr txBox="1"/>
            <p:nvPr/>
          </p:nvSpPr>
          <p:spPr>
            <a:xfrm>
              <a:off x="5470237" y="3848706"/>
              <a:ext cx="17299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t=340</a:t>
              </a:r>
              <a:endParaRPr lang="en-US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45CBDDE-4D2E-0D45-8A6F-502DCAB750DA}"/>
                </a:ext>
              </a:extLst>
            </p:cNvPr>
            <p:cNvSpPr txBox="1"/>
            <p:nvPr/>
          </p:nvSpPr>
          <p:spPr>
            <a:xfrm>
              <a:off x="9424085" y="3848706"/>
              <a:ext cx="17299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t=2000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9372636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reeform 6">
            <a:extLst>
              <a:ext uri="{FF2B5EF4-FFF2-40B4-BE49-F238E27FC236}">
                <a16:creationId xmlns:a16="http://schemas.microsoft.com/office/drawing/2014/main" id="{11114F18-D12D-43C6-895F-5BA92C290C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C0A211-AA98-3341-A890-8614D10EC6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2" y="639097"/>
            <a:ext cx="3211392" cy="37811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sz="4600" dirty="0"/>
              <a:t>zonally averaged mean flow</a:t>
            </a:r>
            <a:endParaRPr lang="en-US" sz="4600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383B6F6-E8E8-4C9B-BEDE-6E743086F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0658" y="0"/>
            <a:ext cx="7552944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ounded Rectangle 14">
            <a:extLst>
              <a:ext uri="{FF2B5EF4-FFF2-40B4-BE49-F238E27FC236}">
                <a16:creationId xmlns:a16="http://schemas.microsoft.com/office/drawing/2014/main" id="{4E45A778-B5BB-477D-BEE9-D874E8DCD5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0386" y="958640"/>
            <a:ext cx="6258150" cy="4945244"/>
          </a:xfrm>
          <a:prstGeom prst="roundRect">
            <a:avLst>
              <a:gd name="adj" fmla="val 3513"/>
            </a:avLst>
          </a:prstGeom>
          <a:solidFill>
            <a:schemeClr val="tx1"/>
          </a:solidFill>
          <a:ln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icture containing measure, object&#10;&#10;Description automatically generated">
            <a:extLst>
              <a:ext uri="{FF2B5EF4-FFF2-40B4-BE49-F238E27FC236}">
                <a16:creationId xmlns:a16="http://schemas.microsoft.com/office/drawing/2014/main" id="{32BA43A8-708D-F146-B38C-3A61663759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689" t="3839" r="41061" b="5133"/>
          <a:stretch/>
        </p:blipFill>
        <p:spPr>
          <a:xfrm>
            <a:off x="6755941" y="1247256"/>
            <a:ext cx="1243627" cy="4304512"/>
          </a:xfrm>
          <a:prstGeom prst="rect">
            <a:avLst/>
          </a:prstGeom>
        </p:spPr>
      </p:pic>
      <p:pic>
        <p:nvPicPr>
          <p:cNvPr id="5" name="Content Placeholder 4" descr="A close up of a device&#10;&#10;Description automatically generated">
            <a:extLst>
              <a:ext uri="{FF2B5EF4-FFF2-40B4-BE49-F238E27FC236}">
                <a16:creationId xmlns:a16="http://schemas.microsoft.com/office/drawing/2014/main" id="{9339C6B8-BE06-5441-A47D-035D296AAE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245" t="4530" r="41618" b="4977"/>
          <a:stretch/>
        </p:blipFill>
        <p:spPr>
          <a:xfrm>
            <a:off x="9156357" y="1276494"/>
            <a:ext cx="1243627" cy="430501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E3AE7A6-1675-4040-AA9B-0A538769CF31}"/>
                  </a:ext>
                </a:extLst>
              </p:cNvPr>
              <p:cNvSpPr txBox="1"/>
              <p:nvPr/>
            </p:nvSpPr>
            <p:spPr>
              <a:xfrm>
                <a:off x="6745976" y="5392083"/>
                <a:ext cx="124362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𝜅</m:t>
                      </m:r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E3AE7A6-1675-4040-AA9B-0A538769CF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5976" y="5392083"/>
                <a:ext cx="1243627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EAEFC896-9020-AC43-A59A-8DAF5306BEA7}"/>
                  </a:ext>
                </a:extLst>
              </p:cNvPr>
              <p:cNvSpPr txBox="1"/>
              <p:nvPr/>
            </p:nvSpPr>
            <p:spPr>
              <a:xfrm>
                <a:off x="9108820" y="5377279"/>
                <a:ext cx="124362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𝜅</m:t>
                      </m:r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=1.0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EAEFC896-9020-AC43-A59A-8DAF5306BE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8820" y="5377279"/>
                <a:ext cx="1243627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A95E0D4-C129-EB48-BC7F-D7DA6CD8BA46}"/>
                  </a:ext>
                </a:extLst>
              </p:cNvPr>
              <p:cNvSpPr txBox="1"/>
              <p:nvPr/>
            </p:nvSpPr>
            <p:spPr>
              <a:xfrm>
                <a:off x="810002" y="5551768"/>
                <a:ext cx="2489789" cy="6190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̅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𝜑</m:t>
                              </m:r>
                            </m:e>
                          </m:acc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A95E0D4-C129-EB48-BC7F-D7DA6CD8BA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002" y="5551768"/>
                <a:ext cx="2489789" cy="619016"/>
              </a:xfrm>
              <a:prstGeom prst="rect">
                <a:avLst/>
              </a:prstGeom>
              <a:blipFill>
                <a:blip r:embed="rId6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3437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>
            <a:extLst>
              <a:ext uri="{FF2B5EF4-FFF2-40B4-BE49-F238E27FC236}">
                <a16:creationId xmlns:a16="http://schemas.microsoft.com/office/drawing/2014/main" id="{11114F18-D12D-43C6-895F-5BA92C290C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E2DD4A6-DC96-421E-9E1C-7CD0D2681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 bwMode="white">
          <a:xfrm>
            <a:off x="0" y="4525094"/>
            <a:ext cx="12203151" cy="2344057"/>
            <a:chOff x="0" y="4525094"/>
            <a:chExt cx="12203151" cy="2344057"/>
          </a:xfrm>
        </p:grpSpPr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5E6BB74D-E85C-4CCB-90CE-0246006405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>
              <a:off x="0" y="4525094"/>
              <a:ext cx="12192000" cy="2332906"/>
            </a:xfrm>
            <a:custGeom>
              <a:avLst/>
              <a:gdLst>
                <a:gd name="connsiteX0" fmla="*/ 0 w 12192000"/>
                <a:gd name="connsiteY0" fmla="*/ 0 h 2332906"/>
                <a:gd name="connsiteX1" fmla="*/ 1996017 w 12192000"/>
                <a:gd name="connsiteY1" fmla="*/ 0 h 2332906"/>
                <a:gd name="connsiteX2" fmla="*/ 2377017 w 12192000"/>
                <a:gd name="connsiteY2" fmla="*/ 263783 h 2332906"/>
                <a:gd name="connsiteX3" fmla="*/ 2385484 w 12192000"/>
                <a:gd name="connsiteY3" fmla="*/ 266713 h 2332906"/>
                <a:gd name="connsiteX4" fmla="*/ 2398184 w 12192000"/>
                <a:gd name="connsiteY4" fmla="*/ 271110 h 2332906"/>
                <a:gd name="connsiteX5" fmla="*/ 2410883 w 12192000"/>
                <a:gd name="connsiteY5" fmla="*/ 275506 h 2332906"/>
                <a:gd name="connsiteX6" fmla="*/ 2421467 w 12192000"/>
                <a:gd name="connsiteY6" fmla="*/ 275506 h 2332906"/>
                <a:gd name="connsiteX7" fmla="*/ 2434167 w 12192000"/>
                <a:gd name="connsiteY7" fmla="*/ 275506 h 2332906"/>
                <a:gd name="connsiteX8" fmla="*/ 2444750 w 12192000"/>
                <a:gd name="connsiteY8" fmla="*/ 271110 h 2332906"/>
                <a:gd name="connsiteX9" fmla="*/ 2457450 w 12192000"/>
                <a:gd name="connsiteY9" fmla="*/ 266713 h 2332906"/>
                <a:gd name="connsiteX10" fmla="*/ 2465917 w 12192000"/>
                <a:gd name="connsiteY10" fmla="*/ 263783 h 2332906"/>
                <a:gd name="connsiteX11" fmla="*/ 2846917 w 12192000"/>
                <a:gd name="connsiteY11" fmla="*/ 0 h 2332906"/>
                <a:gd name="connsiteX12" fmla="*/ 12192000 w 12192000"/>
                <a:gd name="connsiteY12" fmla="*/ 0 h 2332906"/>
                <a:gd name="connsiteX13" fmla="*/ 12192000 w 12192000"/>
                <a:gd name="connsiteY13" fmla="*/ 2332906 h 2332906"/>
                <a:gd name="connsiteX14" fmla="*/ 0 w 12192000"/>
                <a:gd name="connsiteY14" fmla="*/ 2332906 h 2332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192000" h="2332906">
                  <a:moveTo>
                    <a:pt x="0" y="0"/>
                  </a:moveTo>
                  <a:lnTo>
                    <a:pt x="1996017" y="0"/>
                  </a:lnTo>
                  <a:lnTo>
                    <a:pt x="2377017" y="263783"/>
                  </a:lnTo>
                  <a:lnTo>
                    <a:pt x="2385484" y="266713"/>
                  </a:lnTo>
                  <a:lnTo>
                    <a:pt x="2398184" y="271110"/>
                  </a:lnTo>
                  <a:lnTo>
                    <a:pt x="2410883" y="275506"/>
                  </a:lnTo>
                  <a:lnTo>
                    <a:pt x="2421467" y="275506"/>
                  </a:lnTo>
                  <a:lnTo>
                    <a:pt x="2434167" y="275506"/>
                  </a:lnTo>
                  <a:lnTo>
                    <a:pt x="2444750" y="271110"/>
                  </a:lnTo>
                  <a:lnTo>
                    <a:pt x="2457450" y="266713"/>
                  </a:lnTo>
                  <a:lnTo>
                    <a:pt x="2465917" y="263783"/>
                  </a:lnTo>
                  <a:lnTo>
                    <a:pt x="2846917" y="0"/>
                  </a:lnTo>
                  <a:lnTo>
                    <a:pt x="12192000" y="0"/>
                  </a:lnTo>
                  <a:lnTo>
                    <a:pt x="12192000" y="2332906"/>
                  </a:lnTo>
                  <a:lnTo>
                    <a:pt x="0" y="2332906"/>
                  </a:lnTo>
                  <a:close/>
                </a:path>
              </a:pathLst>
            </a:custGeom>
            <a:solidFill>
              <a:schemeClr val="bg1">
                <a:lumMod val="85000"/>
                <a:lumOff val="1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52808592-600C-4349-9F27-EC36C0BA4C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 flipH="1">
              <a:off x="3820" y="4536245"/>
              <a:ext cx="5660999" cy="2332906"/>
            </a:xfrm>
            <a:prstGeom prst="triangle">
              <a:avLst>
                <a:gd name="adj" fmla="val 100000"/>
              </a:avLst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B5E00D3B-1E29-4E11-BCD3-8E3A56F4BE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>
              <a:off x="4813714" y="4536245"/>
              <a:ext cx="7389437" cy="2332906"/>
            </a:xfrm>
            <a:prstGeom prst="triangle">
              <a:avLst>
                <a:gd name="adj" fmla="val 100000"/>
              </a:avLst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70BA8D1-B91F-B44E-8695-BBC9401EC7F8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521766" y="4750905"/>
                <a:ext cx="10572000" cy="1872530"/>
              </a:xfrm>
            </p:spPr>
            <p:txBody>
              <a:bodyPr vert="horz" lIns="91440" tIns="45720" rIns="91440" bIns="45720" rtlCol="0" anchor="b">
                <a:normAutofit fontScale="90000"/>
              </a:bodyPr>
              <a:lstStyle/>
              <a:p>
                <a:pPr/>
                <a:r>
                  <a:rPr lang="en-US" altLang="zh-CN" dirty="0"/>
                  <a:t>Edge Particle Flux</a:t>
                </a:r>
                <a:br>
                  <a:rPr lang="en-US" altLang="zh-CN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1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𝚪</m:t>
                      </m:r>
                      <m:r>
                        <a:rPr lang="en-US" altLang="zh-CN" sz="31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altLang="zh-CN" sz="31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acc>
                            <m:accPr>
                              <m:chr m:val="̅"/>
                              <m:ctrlPr>
                                <a:rPr lang="en-US" altLang="zh-CN" sz="31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31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𝒏</m:t>
                              </m:r>
                            </m:e>
                          </m:acc>
                          <m:acc>
                            <m:accPr>
                              <m:chr m:val="̅"/>
                              <m:ctrlPr>
                                <a:rPr lang="en-US" altLang="zh-CN" sz="31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31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𝒗</m:t>
                              </m:r>
                            </m:e>
                          </m:acc>
                        </m:e>
                      </m:nary>
                      <m:r>
                        <a:rPr lang="en-US" altLang="zh-CN" sz="31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31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31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𝜿</m:t>
                          </m:r>
                        </m:num>
                        <m:den>
                          <m:r>
                            <a:rPr lang="en-US" altLang="zh-CN" sz="31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altLang="zh-CN" sz="31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sz="31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𝒌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US" altLang="zh-CN" sz="31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altLang="zh-CN" sz="31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31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𝒌𝒚</m:t>
                                  </m:r>
                                </m:e>
                                <m:sup>
                                  <m:r>
                                    <a:rPr lang="en-US" altLang="zh-CN" sz="31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altLang="zh-CN" sz="31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31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altLang="zh-CN" sz="31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num>
                            <m:den>
                              <m:sSup>
                                <m:sSupPr>
                                  <m:ctrlPr>
                                    <a:rPr lang="en-US" altLang="zh-CN" sz="31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31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altLang="zh-CN" sz="31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  <m:r>
                                <a:rPr lang="en-US" altLang="zh-CN" sz="31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31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altLang="zh-CN" sz="31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31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altLang="zh-CN" sz="31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zh-CN" sz="31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31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𝝋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CN" sz="31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𝒌</m:t>
                                  </m:r>
                                </m:sub>
                              </m:sSub>
                              <m:r>
                                <a:rPr lang="en-US" altLang="zh-CN" sz="31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</m:t>
                              </m:r>
                            </m:e>
                            <m:sup>
                              <m:r>
                                <a:rPr lang="en-US" altLang="zh-CN" sz="31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70BA8D1-B91F-B44E-8695-BBC9401EC7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521766" y="4750905"/>
                <a:ext cx="10572000" cy="1872530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D1D175CE-29D8-034E-BD33-301DC9BD3E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818" y="640080"/>
            <a:ext cx="4803648" cy="3602736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  <p:pic>
        <p:nvPicPr>
          <p:cNvPr id="5" name="Content Placeholder 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E03103E8-CC30-5648-8AD8-7075F9A7B7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461911" y="640080"/>
            <a:ext cx="4803648" cy="3602736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2717098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43A43-58B3-BF42-8511-254DB5C68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idea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Uncertainty</a:t>
            </a:r>
            <a:r>
              <a:rPr lang="zh-CN" altLang="en-US" dirty="0"/>
              <a:t> </a:t>
            </a:r>
            <a:r>
              <a:rPr lang="en-US" altLang="zh-CN" dirty="0"/>
              <a:t>Quantification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D828D4B-6E2C-E245-9B78-15C0DB61895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In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practice,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the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measurement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of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parameter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𝜅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has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random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errors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latin typeface="Cambria Math" panose="02040503050406030204" pitchFamily="18" charset="0"/>
                        </a:rPr>
                        <m:t>𝜅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̅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𝜅</m:t>
                          </m:r>
                        </m:e>
                      </m:acc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altLang="zh-CN" dirty="0"/>
                  <a:t>And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we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want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a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good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estimator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for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the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mean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of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the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edge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particle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flux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at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statistical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equilibrium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𝑆𝑈𝐹𝐵𝐻𝑀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𝜅</m:t>
                          </m:r>
                        </m:e>
                      </m:d>
                    </m:oMath>
                  </m:oMathPara>
                </a14:m>
                <a:endParaRPr lang="en-US" altLang="zh-CN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l-GR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𝑆𝑈𝐹𝐵𝐻𝑀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𝜅</m:t>
                              </m:r>
                            </m:e>
                          </m:d>
                          <m:r>
                            <a:rPr lang="zh-CN" alt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𝑑𝑝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𝜅</m:t>
                              </m:r>
                            </m:e>
                          </m:d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=?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D828D4B-6E2C-E245-9B78-15C0DB61895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444770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5A95F-183E-3B4B-BF97-44EF58221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Monte-Carlo</a:t>
            </a:r>
            <a:r>
              <a:rPr lang="zh-CN" altLang="en-US" dirty="0"/>
              <a:t> </a:t>
            </a:r>
            <a:r>
              <a:rPr lang="en-US" altLang="zh-CN" dirty="0"/>
              <a:t>Estimator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0DDB9CD-D6A3-FB43-85CC-BA9331D4446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acc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l-GR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𝜅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  <a:p>
                <a:r>
                  <a:rPr lang="en-US" altLang="zh-CN" dirty="0"/>
                  <a:t>Unbiased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Estimator</a:t>
                </a:r>
                <a:endParaRPr lang="en-US" dirty="0"/>
              </a:p>
              <a:p>
                <a:r>
                  <a:rPr lang="en-US" altLang="zh-CN" dirty="0"/>
                  <a:t>Large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MSE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for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small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m</a:t>
                </a:r>
                <a:r>
                  <a:rPr lang="zh-CN" altLang="en-US" dirty="0"/>
                  <a:t> </a:t>
                </a:r>
                <a:r>
                  <a:rPr lang="en-US" altLang="zh-CN"/>
                  <a:t>and</a:t>
                </a:r>
                <a:r>
                  <a:rPr lang="zh-CN" altLang="en-US"/>
                  <a:t> </a:t>
                </a:r>
                <a:r>
                  <a:rPr lang="en-US" altLang="zh-CN" dirty="0"/>
                  <a:t>large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model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variance</a:t>
                </a: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𝑒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</m:oMath>
                  </m:oMathPara>
                </a14:m>
                <a:endParaRPr lang="en-US" altLang="zh-CN" b="0" dirty="0"/>
              </a:p>
              <a:p>
                <a:r>
                  <a:rPr lang="en-US" altLang="zh-CN" dirty="0"/>
                  <a:t>Given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a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fixed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computational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budget,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can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we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reduce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the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MSE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of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our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estimator?</a:t>
                </a:r>
                <a:endParaRPr lang="en-US" altLang="zh-CN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0DDB9CD-D6A3-FB43-85CC-BA9331D4446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230528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CF79FC-1349-C848-AAB0-1C5F16383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dirty="0"/>
              <a:t>Multi-fidelity</a:t>
            </a:r>
            <a:r>
              <a:rPr lang="zh-CN" altLang="en-US" sz="3200" dirty="0"/>
              <a:t> </a:t>
            </a:r>
            <a:r>
              <a:rPr lang="en-US" altLang="zh-CN" sz="3200" dirty="0"/>
              <a:t>MC</a:t>
            </a:r>
            <a:r>
              <a:rPr lang="zh-CN" altLang="en-US" sz="3200" dirty="0"/>
              <a:t> </a:t>
            </a:r>
            <a:r>
              <a:rPr lang="en-US" altLang="zh-CN" sz="3200" dirty="0"/>
              <a:t>based</a:t>
            </a:r>
            <a:r>
              <a:rPr lang="zh-CN" altLang="en-US" sz="3200" dirty="0"/>
              <a:t> </a:t>
            </a:r>
            <a:r>
              <a:rPr lang="en-US" altLang="zh-CN" sz="3200" dirty="0"/>
              <a:t>on</a:t>
            </a:r>
            <a:r>
              <a:rPr lang="zh-CN" altLang="en-US" sz="3200" dirty="0"/>
              <a:t> </a:t>
            </a:r>
            <a:r>
              <a:rPr lang="en-US" altLang="zh-CN" sz="3200" dirty="0"/>
              <a:t>Control</a:t>
            </a:r>
            <a:r>
              <a:rPr lang="zh-CN" altLang="en-US" sz="3200" dirty="0"/>
              <a:t> </a:t>
            </a:r>
            <a:r>
              <a:rPr lang="en-US" altLang="zh-CN" sz="3200" dirty="0"/>
              <a:t>Variates</a:t>
            </a:r>
            <a:endParaRPr 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AE21F83-652D-ED49-B3B3-79DD2D94904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Introduce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low-fidelity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models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(cheaper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but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less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accurate):</a:t>
                </a:r>
              </a:p>
              <a:p>
                <a:pPr marL="0" indent="0">
                  <a:buNone/>
                </a:pPr>
                <a:r>
                  <a:rPr lang="zh-CN" altLang="en-US" dirty="0"/>
                  <a:t>                                                       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h𝑖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</m:oMath>
                </a14:m>
                <a:r>
                  <a:rPr lang="zh-CN" altLang="en-US" dirty="0"/>
                  <a:t>   </a:t>
                </a:r>
                <a:r>
                  <a:rPr lang="en-US" altLang="zh-CN" dirty="0"/>
                  <a:t>vs</a:t>
                </a:r>
                <a:r>
                  <a:rPr lang="zh-CN" altLang="en-US" dirty="0"/>
                  <a:t> 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𝑙𝑜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zh-CN" altLang="en-US" b="0" i="1" smtClean="0">
                        <a:latin typeface="Cambria Math" panose="02040503050406030204" pitchFamily="18" charset="0"/>
                      </a:rPr>
                      <m:t> 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𝑙𝑜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zh-CN" altLang="en-US" b="0" i="1" smtClean="0">
                        <a:latin typeface="Cambria Math" panose="02040503050406030204" pitchFamily="18" charset="0"/>
                      </a:rPr>
                      <m:t> ⋯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𝑙𝑜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bSup>
                  </m:oMath>
                </a14:m>
                <a:endParaRPr lang="en-US" dirty="0"/>
              </a:p>
              <a:p>
                <a:r>
                  <a:rPr lang="en-US" altLang="zh-CN" dirty="0"/>
                  <a:t>Use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low-fidelity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model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outputs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to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estimate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statistics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of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high-fidelity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model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output</a:t>
                </a:r>
                <a:endParaRPr lang="en-US" dirty="0"/>
              </a:p>
              <a:p>
                <a:r>
                  <a:rPr lang="en-US" altLang="zh-CN" dirty="0"/>
                  <a:t>Spend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most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our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resources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on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cheaper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models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in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a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way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that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minimizes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the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MSE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AE21F83-652D-ED49-B3B3-79DD2D94904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33452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8E85E-7E77-6642-A4AF-6C9F08A00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dirty="0"/>
              <a:t>Multi-fidelity</a:t>
            </a:r>
            <a:r>
              <a:rPr lang="zh-CN" altLang="en-US" sz="3200" dirty="0"/>
              <a:t> </a:t>
            </a:r>
            <a:r>
              <a:rPr lang="en-US" altLang="zh-CN" sz="3200" dirty="0"/>
              <a:t>MC</a:t>
            </a:r>
            <a:r>
              <a:rPr lang="zh-CN" altLang="en-US" sz="3200" dirty="0"/>
              <a:t> </a:t>
            </a:r>
            <a:r>
              <a:rPr lang="en-US" altLang="zh-CN" sz="3200" dirty="0"/>
              <a:t>based</a:t>
            </a:r>
            <a:r>
              <a:rPr lang="zh-CN" altLang="en-US" sz="3200" dirty="0"/>
              <a:t> </a:t>
            </a:r>
            <a:r>
              <a:rPr lang="en-US" altLang="zh-CN" sz="3200" dirty="0"/>
              <a:t>on</a:t>
            </a:r>
            <a:r>
              <a:rPr lang="zh-CN" altLang="en-US" sz="3200" dirty="0"/>
              <a:t> </a:t>
            </a:r>
            <a:r>
              <a:rPr lang="en-US" altLang="zh-CN" sz="3200" dirty="0"/>
              <a:t>Control</a:t>
            </a:r>
            <a:r>
              <a:rPr lang="zh-CN" altLang="en-US" sz="3200" dirty="0"/>
              <a:t> </a:t>
            </a:r>
            <a:r>
              <a:rPr lang="en-US" altLang="zh-CN" sz="3200" dirty="0"/>
              <a:t>Variates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04BBDAF-680F-884C-A188-748C53AB6E5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10000" y="2619852"/>
                <a:ext cx="10554574" cy="3636511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dirty="0"/>
                  <a:t>Let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&lt;…&lt;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be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the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number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of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evaluations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for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models</a:t>
                </a:r>
              </a:p>
              <a:p>
                <a:r>
                  <a:rPr lang="en-US" altLang="zh-CN" dirty="0"/>
                  <a:t>Draw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zh-CN" altLang="en-US" b="0" dirty="0"/>
                  <a:t> </a:t>
                </a:r>
                <a:r>
                  <a:rPr lang="en-US" altLang="zh-CN" b="0" dirty="0"/>
                  <a:t>realizations</a:t>
                </a:r>
                <a:r>
                  <a:rPr lang="zh-CN" altLang="en-US" b="0" dirty="0"/>
                  <a:t> </a:t>
                </a:r>
                <a:r>
                  <a:rPr lang="en-US" altLang="zh-CN" b="0" dirty="0"/>
                  <a:t>of</a:t>
                </a:r>
                <a:r>
                  <a:rPr lang="zh-CN" altLang="en-US" b="0" dirty="0"/>
                  <a:t> </a:t>
                </a:r>
                <a:r>
                  <a:rPr lang="en-US" altLang="zh-CN" b="0" dirty="0"/>
                  <a:t>model</a:t>
                </a:r>
                <a:r>
                  <a:rPr lang="zh-CN" altLang="en-US" b="0" dirty="0"/>
                  <a:t> </a:t>
                </a:r>
                <a:r>
                  <a:rPr lang="en-US" altLang="zh-CN" b="0" dirty="0"/>
                  <a:t>inputs,</a:t>
                </a:r>
                <a:r>
                  <a:rPr lang="zh-CN" altLang="en-US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…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sub>
                    </m:sSub>
                  </m:oMath>
                </a14:m>
                <a:endParaRPr lang="en-US" altLang="zh-CN" b="0" dirty="0"/>
              </a:p>
              <a:p>
                <a:r>
                  <a:rPr lang="en-US" altLang="zh-CN" b="0" dirty="0"/>
                  <a:t>Derive</a:t>
                </a:r>
                <a:r>
                  <a:rPr lang="zh-CN" altLang="en-US" b="0" dirty="0"/>
                  <a:t> </a:t>
                </a:r>
                <a:r>
                  <a:rPr lang="en-US" altLang="zh-CN" b="0" dirty="0"/>
                  <a:t>M.C.</a:t>
                </a:r>
                <a:r>
                  <a:rPr lang="zh-CN" altLang="en-US" b="0" dirty="0"/>
                  <a:t> </a:t>
                </a:r>
                <a:r>
                  <a:rPr lang="en-US" altLang="zh-CN" b="0" dirty="0"/>
                  <a:t>Estimates</a:t>
                </a:r>
                <a:r>
                  <a:rPr lang="zh-CN" altLang="en-US" b="0" dirty="0"/>
                  <a:t> </a:t>
                </a:r>
                <a:r>
                  <a:rPr lang="en-US" altLang="zh-CN" b="0" dirty="0"/>
                  <a:t>for</a:t>
                </a:r>
                <a:r>
                  <a:rPr lang="zh-CN" altLang="en-US" b="0" dirty="0"/>
                  <a:t> </a:t>
                </a:r>
                <a:r>
                  <a:rPr lang="en-US" altLang="zh-CN" dirty="0"/>
                  <a:t>individual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models: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̅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acc>
                      </m:e>
                      <m:sub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h𝑖</m:t>
                        </m:r>
                      </m:sup>
                    </m:sSub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nary>
                      <m:naryPr>
                        <m:chr m:val="∑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sup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h𝑖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r>
                  <a:rPr lang="en-US" altLang="zh-CN" b="0" dirty="0"/>
                  <a:t>,</a:t>
                </a:r>
                <a:r>
                  <a:rPr lang="zh-CN" altLang="en-US" b="0" dirty="0"/>
                  <a:t>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̅"/>
                            <m:ctrlPr>
                              <a:rPr lang="zh-CN" alt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acc>
                      </m:e>
                      <m:sub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b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  <m:nary>
                      <m:naryPr>
                        <m:chr m:val="∑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=1</m:t>
                        </m:r>
                        <m:r>
                          <m:rPr>
                            <m:brk m:alnAt="23"/>
                          </m:rPr>
                          <a:rPr lang="zh-CN" alt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  <m:sup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p>
                      <m:e>
                        <m:sSubSup>
                          <m:sSub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𝑙𝑜</m:t>
                            </m:r>
                          </m:sub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b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altLang="zh-CN" dirty="0"/>
              </a:p>
              <a:p>
                <a:r>
                  <a:rPr lang="en-US" altLang="zh-CN" b="0" dirty="0"/>
                  <a:t>And</a:t>
                </a:r>
                <a:r>
                  <a:rPr lang="zh-CN" altLang="en-US" b="0" dirty="0"/>
                  <a:t> </a:t>
                </a:r>
                <a:r>
                  <a:rPr lang="en-US" altLang="zh-CN" b="0" dirty="0"/>
                  <a:t>derive</a:t>
                </a:r>
                <a:r>
                  <a:rPr lang="zh-CN" altLang="en-US" b="0" dirty="0"/>
                  <a:t> </a:t>
                </a:r>
                <a:r>
                  <a:rPr lang="en-US" altLang="zh-CN" b="0" dirty="0"/>
                  <a:t>the</a:t>
                </a:r>
                <a:r>
                  <a:rPr lang="zh-CN" altLang="en-US" b="0" dirty="0"/>
                  <a:t> </a:t>
                </a:r>
                <a:r>
                  <a:rPr lang="en-US" altLang="zh-CN" b="0" dirty="0"/>
                  <a:t>final</a:t>
                </a:r>
                <a:r>
                  <a:rPr lang="zh-CN" altLang="en-US" b="0" dirty="0"/>
                  <a:t> </a:t>
                </a:r>
                <a:r>
                  <a:rPr lang="en-US" altLang="zh-CN" dirty="0"/>
                  <a:t>multi-fidelity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estimator</a:t>
                </a:r>
                <a:r>
                  <a:rPr lang="en-US" altLang="zh-CN" dirty="0">
                    <a:sym typeface="Wingdings" pitchFamily="2" charset="2"/>
                  </a:rPr>
                  <a:t>: (intuition: control variates)</a:t>
                </a:r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̅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acc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𝑀𝐹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̅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acc>
                        </m:e>
                        <m:sub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h𝑖</m:t>
                          </m:r>
                        </m:sup>
                      </m:sSub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̅"/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acc>
                            </m:e>
                            <m:sub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b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̅"/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acc>
                            </m:e>
                            <m:sub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b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altLang="zh-CN" b="0" dirty="0"/>
              </a:p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zh-CN" alt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dirty="0"/>
                  <a:t>are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determined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by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model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complexities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and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computational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budget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04BBDAF-680F-884C-A188-748C53AB6E5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10000" y="2619852"/>
                <a:ext cx="10554574" cy="3636511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517684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A0003-B46B-AF4C-A86C-993E7EB06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Model</a:t>
            </a:r>
            <a:r>
              <a:rPr lang="zh-CN" altLang="en-US" dirty="0"/>
              <a:t> </a:t>
            </a:r>
            <a:r>
              <a:rPr lang="en-US" altLang="zh-CN" dirty="0"/>
              <a:t>Selection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075774-25A3-E244-8ED6-5B16B1535D2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Variance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reduction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ratio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would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be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greater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than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1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and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Multi-fidelity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MC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would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be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cheaper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if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and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only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if: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bSup>
                            <m:sSub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ra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rad>
                            <m:radPr>
                              <m:degHide m:val="on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Sup>
                                <m:sSubSup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rad>
                        </m:e>
                      </m:nary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&lt;1</m:t>
                      </m:r>
                    </m:oMath>
                  </m:oMathPara>
                </a14:m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&gt;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US" altLang="zh-CN" dirty="0"/>
              </a:p>
              <a:p>
                <a:r>
                  <a:rPr lang="en-US" altLang="zh-CN" dirty="0"/>
                  <a:t>Where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is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the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correlation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between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and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r>
                  <a:rPr lang="zh-CN" altLang="en-US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075774-25A3-E244-8ED6-5B16B1535D2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459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2B82547-2424-4E7A-A98B-75206EE730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23">
            <a:extLst>
              <a:ext uri="{FF2B5EF4-FFF2-40B4-BE49-F238E27FC236}">
                <a16:creationId xmlns:a16="http://schemas.microsoft.com/office/drawing/2014/main" id="{5109BC2F-9616-4D7D-9E98-57898009A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2">
              <a:duotone>
                <a:schemeClr val="accent1">
                  <a:tint val="98000"/>
                  <a:lumMod val="102000"/>
                </a:schemeClr>
                <a:schemeClr val="accent1">
                  <a:shade val="98000"/>
                  <a:lumMod val="98000"/>
                </a:schemeClr>
              </a:duotone>
            </a:blip>
            <a:tile tx="0" ty="0" sx="100000" sy="100000" flip="none" algn="tl"/>
          </a:blipFill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3CCB9D-4281-9B4C-8C71-2DC0BBA9C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754" y="1687286"/>
            <a:ext cx="3269463" cy="3978017"/>
          </a:xfrm>
        </p:spPr>
        <p:txBody>
          <a:bodyPr anchor="t">
            <a:normAutofit/>
          </a:bodyPr>
          <a:lstStyle/>
          <a:p>
            <a:r>
              <a:rPr lang="en-US" altLang="zh-CN" sz="3100" dirty="0"/>
              <a:t>Correlation</a:t>
            </a:r>
            <a:r>
              <a:rPr lang="zh-CN" altLang="en-US" sz="3100" dirty="0"/>
              <a:t> </a:t>
            </a:r>
            <a:r>
              <a:rPr lang="en-US" altLang="zh-CN" sz="3100" dirty="0"/>
              <a:t>Considerations:</a:t>
            </a:r>
            <a:r>
              <a:rPr lang="zh-CN" altLang="en-US" sz="3100" dirty="0"/>
              <a:t> </a:t>
            </a:r>
            <a:r>
              <a:rPr lang="en-US" altLang="zh-CN" sz="3100" dirty="0"/>
              <a:t>Mistakes</a:t>
            </a:r>
            <a:endParaRPr lang="en-US" sz="3100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CF9686B-E14F-46A8-99CB-9A5B76EE2A4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60407394"/>
              </p:ext>
            </p:extLst>
          </p:nvPr>
        </p:nvGraphicFramePr>
        <p:xfrm>
          <a:off x="5508820" y="965200"/>
          <a:ext cx="5728344" cy="49029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8872670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 6">
            <a:extLst>
              <a:ext uri="{FF2B5EF4-FFF2-40B4-BE49-F238E27FC236}">
                <a16:creationId xmlns:a16="http://schemas.microsoft.com/office/drawing/2014/main" id="{11114F18-D12D-43C6-895F-5BA92C290C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p14="http://schemas.microsoft.com/office/powerpoint/2010/main" xmlns:a14="http://schemas.microsoft.com/office/drawing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DE2DD4A6-DC96-421E-9E1C-7CD0D2681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 bwMode="white">
          <a:xfrm>
            <a:off x="-9832" y="4525094"/>
            <a:ext cx="12203151" cy="2344057"/>
            <a:chOff x="0" y="4525094"/>
            <a:chExt cx="12203151" cy="2344057"/>
          </a:xfrm>
        </p:grpSpPr>
        <p:sp>
          <p:nvSpPr>
            <p:cNvPr id="31" name="Freeform 9">
              <a:extLst>
                <a:ext uri="{FF2B5EF4-FFF2-40B4-BE49-F238E27FC236}">
                  <a16:creationId xmlns:a16="http://schemas.microsoft.com/office/drawing/2014/main" id="{5E6BB74D-E85C-4CCB-90CE-0246006405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>
              <a:off x="0" y="4525094"/>
              <a:ext cx="12192000" cy="2332906"/>
            </a:xfrm>
            <a:custGeom>
              <a:avLst/>
              <a:gdLst>
                <a:gd name="connsiteX0" fmla="*/ 0 w 12192000"/>
                <a:gd name="connsiteY0" fmla="*/ 0 h 2332906"/>
                <a:gd name="connsiteX1" fmla="*/ 1996017 w 12192000"/>
                <a:gd name="connsiteY1" fmla="*/ 0 h 2332906"/>
                <a:gd name="connsiteX2" fmla="*/ 2377017 w 12192000"/>
                <a:gd name="connsiteY2" fmla="*/ 263783 h 2332906"/>
                <a:gd name="connsiteX3" fmla="*/ 2385484 w 12192000"/>
                <a:gd name="connsiteY3" fmla="*/ 266713 h 2332906"/>
                <a:gd name="connsiteX4" fmla="*/ 2398184 w 12192000"/>
                <a:gd name="connsiteY4" fmla="*/ 271110 h 2332906"/>
                <a:gd name="connsiteX5" fmla="*/ 2410883 w 12192000"/>
                <a:gd name="connsiteY5" fmla="*/ 275506 h 2332906"/>
                <a:gd name="connsiteX6" fmla="*/ 2421467 w 12192000"/>
                <a:gd name="connsiteY6" fmla="*/ 275506 h 2332906"/>
                <a:gd name="connsiteX7" fmla="*/ 2434167 w 12192000"/>
                <a:gd name="connsiteY7" fmla="*/ 275506 h 2332906"/>
                <a:gd name="connsiteX8" fmla="*/ 2444750 w 12192000"/>
                <a:gd name="connsiteY8" fmla="*/ 271110 h 2332906"/>
                <a:gd name="connsiteX9" fmla="*/ 2457450 w 12192000"/>
                <a:gd name="connsiteY9" fmla="*/ 266713 h 2332906"/>
                <a:gd name="connsiteX10" fmla="*/ 2465917 w 12192000"/>
                <a:gd name="connsiteY10" fmla="*/ 263783 h 2332906"/>
                <a:gd name="connsiteX11" fmla="*/ 2846917 w 12192000"/>
                <a:gd name="connsiteY11" fmla="*/ 0 h 2332906"/>
                <a:gd name="connsiteX12" fmla="*/ 12192000 w 12192000"/>
                <a:gd name="connsiteY12" fmla="*/ 0 h 2332906"/>
                <a:gd name="connsiteX13" fmla="*/ 12192000 w 12192000"/>
                <a:gd name="connsiteY13" fmla="*/ 2332906 h 2332906"/>
                <a:gd name="connsiteX14" fmla="*/ 0 w 12192000"/>
                <a:gd name="connsiteY14" fmla="*/ 2332906 h 2332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192000" h="2332906">
                  <a:moveTo>
                    <a:pt x="0" y="0"/>
                  </a:moveTo>
                  <a:lnTo>
                    <a:pt x="1996017" y="0"/>
                  </a:lnTo>
                  <a:lnTo>
                    <a:pt x="2377017" y="263783"/>
                  </a:lnTo>
                  <a:lnTo>
                    <a:pt x="2385484" y="266713"/>
                  </a:lnTo>
                  <a:lnTo>
                    <a:pt x="2398184" y="271110"/>
                  </a:lnTo>
                  <a:lnTo>
                    <a:pt x="2410883" y="275506"/>
                  </a:lnTo>
                  <a:lnTo>
                    <a:pt x="2421467" y="275506"/>
                  </a:lnTo>
                  <a:lnTo>
                    <a:pt x="2434167" y="275506"/>
                  </a:lnTo>
                  <a:lnTo>
                    <a:pt x="2444750" y="271110"/>
                  </a:lnTo>
                  <a:lnTo>
                    <a:pt x="2457450" y="266713"/>
                  </a:lnTo>
                  <a:lnTo>
                    <a:pt x="2465917" y="263783"/>
                  </a:lnTo>
                  <a:lnTo>
                    <a:pt x="2846917" y="0"/>
                  </a:lnTo>
                  <a:lnTo>
                    <a:pt x="12192000" y="0"/>
                  </a:lnTo>
                  <a:lnTo>
                    <a:pt x="12192000" y="2332906"/>
                  </a:lnTo>
                  <a:lnTo>
                    <a:pt x="0" y="2332906"/>
                  </a:lnTo>
                  <a:close/>
                </a:path>
              </a:pathLst>
            </a:custGeom>
            <a:solidFill>
              <a:schemeClr val="bg1">
                <a:lumMod val="85000"/>
                <a:lumOff val="1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id="{52808592-600C-4349-9F27-EC36C0BA4C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 flipH="1">
              <a:off x="3820" y="4536245"/>
              <a:ext cx="5660999" cy="2332906"/>
            </a:xfrm>
            <a:prstGeom prst="triangle">
              <a:avLst>
                <a:gd name="adj" fmla="val 100000"/>
              </a:avLst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Isosceles Triangle 32">
              <a:extLst>
                <a:ext uri="{FF2B5EF4-FFF2-40B4-BE49-F238E27FC236}">
                  <a16:creationId xmlns:a16="http://schemas.microsoft.com/office/drawing/2014/main" id="{B5E00D3B-1E29-4E11-BCD3-8E3A56F4BE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>
              <a:off x="4813714" y="4536245"/>
              <a:ext cx="7389437" cy="2332906"/>
            </a:xfrm>
            <a:prstGeom prst="triangle">
              <a:avLst>
                <a:gd name="adj" fmla="val 100000"/>
              </a:avLst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2F69E84-22F0-6244-99DF-2949592F2C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395" y="4513943"/>
            <a:ext cx="10572000" cy="2203817"/>
          </a:xfrm>
          <a:effectLst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sz="36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Tokamak Simulation</a:t>
            </a:r>
            <a:br>
              <a:rPr lang="en-US" altLang="zh-CN" sz="36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altLang="zh-CN" sz="36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Drift</a:t>
            </a:r>
            <a:r>
              <a:rPr lang="zh-CN" altLang="en-US" sz="36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altLang="zh-CN" sz="36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wave</a:t>
            </a:r>
            <a:r>
              <a:rPr lang="zh-CN" altLang="en-US" sz="36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altLang="zh-CN" sz="36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instability</a:t>
            </a:r>
            <a:r>
              <a:rPr lang="zh-CN" altLang="en-US" sz="36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altLang="zh-CN" sz="36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and</a:t>
            </a:r>
            <a:r>
              <a:rPr lang="zh-CN" altLang="en-US" sz="36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altLang="zh-CN" sz="36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zonal</a:t>
            </a:r>
            <a:r>
              <a:rPr lang="zh-CN" altLang="en-US" sz="36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altLang="zh-CN" sz="3600" dirty="0">
                <a:solidFill>
                  <a:schemeClr val="tx1"/>
                </a:solidFill>
              </a:rPr>
              <a:t>flows</a:t>
            </a:r>
            <a:br>
              <a:rPr lang="en-US" altLang="zh-CN" sz="3600" dirty="0">
                <a:solidFill>
                  <a:schemeClr val="tx1"/>
                </a:solidFill>
              </a:rPr>
            </a:br>
            <a:r>
              <a:rPr lang="en-US" altLang="zh-CN" sz="3600" dirty="0">
                <a:solidFill>
                  <a:schemeClr val="tx1"/>
                </a:solidFill>
              </a:rPr>
              <a:t>Reduced</a:t>
            </a:r>
            <a:r>
              <a:rPr lang="zh-CN" altLang="en-US" sz="3600" dirty="0">
                <a:solidFill>
                  <a:schemeClr val="tx1"/>
                </a:solidFill>
              </a:rPr>
              <a:t> </a:t>
            </a:r>
            <a:r>
              <a:rPr lang="en-US" altLang="zh-CN" sz="3600" dirty="0">
                <a:solidFill>
                  <a:schemeClr val="tx1"/>
                </a:solidFill>
              </a:rPr>
              <a:t>particle</a:t>
            </a:r>
            <a:r>
              <a:rPr lang="zh-CN" altLang="en-US" sz="3600" dirty="0">
                <a:solidFill>
                  <a:schemeClr val="tx1"/>
                </a:solidFill>
              </a:rPr>
              <a:t> </a:t>
            </a:r>
            <a:r>
              <a:rPr lang="en-US" altLang="zh-CN" sz="3600" dirty="0">
                <a:solidFill>
                  <a:schemeClr val="tx1"/>
                </a:solidFill>
              </a:rPr>
              <a:t>transport</a:t>
            </a:r>
            <a:endParaRPr lang="en-US" sz="36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1" name="Picture 20" descr="A close up of a colorful background&#10;&#10;Description automatically generated">
            <a:extLst>
              <a:ext uri="{FF2B5EF4-FFF2-40B4-BE49-F238E27FC236}">
                <a16:creationId xmlns:a16="http://schemas.microsoft.com/office/drawing/2014/main" id="{BD19B71B-4251-8D4C-A24F-CE56E56D21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2953" y="625221"/>
            <a:ext cx="3251468" cy="3602736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  <p:pic>
        <p:nvPicPr>
          <p:cNvPr id="23" name="Picture 22" descr="A picture containing colorful&#10;&#10;Description automatically generated">
            <a:extLst>
              <a:ext uri="{FF2B5EF4-FFF2-40B4-BE49-F238E27FC236}">
                <a16:creationId xmlns:a16="http://schemas.microsoft.com/office/drawing/2014/main" id="{A78D44A7-41A3-1A48-BEE4-92EE03DD89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0914" y="625221"/>
            <a:ext cx="3269481" cy="3602736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  <p:pic>
        <p:nvPicPr>
          <p:cNvPr id="19" name="Content Placeholder 18" descr="A close up of a logo&#10;&#10;Description automatically generated">
            <a:extLst>
              <a:ext uri="{FF2B5EF4-FFF2-40B4-BE49-F238E27FC236}">
                <a16:creationId xmlns:a16="http://schemas.microsoft.com/office/drawing/2014/main" id="{E010A148-2A5E-EB4C-AB54-4904EFB3DD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34786" y="625221"/>
            <a:ext cx="3521674" cy="3602736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41529552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6">
            <a:extLst>
              <a:ext uri="{FF2B5EF4-FFF2-40B4-BE49-F238E27FC236}">
                <a16:creationId xmlns:a16="http://schemas.microsoft.com/office/drawing/2014/main" id="{133F8CB7-795C-4272-9073-64D8CF97F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Rectangle 20">
            <a:extLst>
              <a:ext uri="{FF2B5EF4-FFF2-40B4-BE49-F238E27FC236}">
                <a16:creationId xmlns:a16="http://schemas.microsoft.com/office/drawing/2014/main" id="{B7743172-17A8-4FA4-8434-B813E03B7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 23">
            <a:extLst>
              <a:ext uri="{FF2B5EF4-FFF2-40B4-BE49-F238E27FC236}">
                <a16:creationId xmlns:a16="http://schemas.microsoft.com/office/drawing/2014/main" id="{4CE1233C-FD2F-489E-BFDE-086F5FED64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2">
              <a:duotone>
                <a:schemeClr val="accent1">
                  <a:tint val="98000"/>
                  <a:lumMod val="102000"/>
                </a:schemeClr>
                <a:schemeClr val="accent1">
                  <a:shade val="98000"/>
                  <a:lumMod val="98000"/>
                </a:schemeClr>
              </a:duotone>
            </a:blip>
            <a:tile tx="0" ty="0" sx="100000" sy="100000" flip="none" algn="tl"/>
          </a:blipFill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2AB804-B2EC-FA4C-965D-C6699E280C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1788189"/>
            <a:ext cx="3444211" cy="4241136"/>
          </a:xfrm>
        </p:spPr>
        <p:txBody>
          <a:bodyPr vert="horz" lIns="91440" tIns="45720" rIns="91440" bIns="45720" rtlCol="0" anchor="t">
            <a:normAutofit/>
          </a:bodyPr>
          <a:lstStyle/>
          <a:p>
            <a:br>
              <a:rPr lang="en-US" altLang="zh-CN" sz="4400" b="1" kern="1200" dirty="0">
                <a:solidFill>
                  <a:srgbClr val="FEFEFE"/>
                </a:solidFill>
                <a:latin typeface="+mj-lt"/>
                <a:ea typeface="+mj-ea"/>
                <a:cs typeface="+mj-cs"/>
              </a:rPr>
            </a:br>
            <a:r>
              <a:rPr lang="en-US" altLang="zh-CN" sz="4400" b="1" kern="1200" dirty="0">
                <a:solidFill>
                  <a:srgbClr val="FEFEFE"/>
                </a:solidFill>
                <a:latin typeface="+mj-lt"/>
                <a:ea typeface="+mj-ea"/>
                <a:cs typeface="+mj-cs"/>
              </a:rPr>
              <a:t>Chaotic Nature</a:t>
            </a:r>
            <a:br>
              <a:rPr lang="en-US" altLang="zh-CN" sz="4400" b="1" kern="1200" dirty="0">
                <a:solidFill>
                  <a:srgbClr val="FEFEFE"/>
                </a:solidFill>
                <a:latin typeface="+mj-lt"/>
                <a:ea typeface="+mj-ea"/>
                <a:cs typeface="+mj-cs"/>
              </a:rPr>
            </a:br>
            <a:br>
              <a:rPr lang="en-US" altLang="zh-CN" sz="4400" b="1" kern="1200" dirty="0">
                <a:solidFill>
                  <a:srgbClr val="FEFEFE"/>
                </a:solidFill>
                <a:latin typeface="+mj-lt"/>
                <a:ea typeface="+mj-ea"/>
                <a:cs typeface="+mj-cs"/>
              </a:rPr>
            </a:br>
            <a:br>
              <a:rPr lang="en-US" altLang="zh-CN" sz="4400" b="1" kern="1200" dirty="0">
                <a:solidFill>
                  <a:srgbClr val="FEFEFE"/>
                </a:solidFill>
                <a:latin typeface="+mj-lt"/>
                <a:ea typeface="+mj-ea"/>
                <a:cs typeface="+mj-cs"/>
              </a:rPr>
            </a:br>
            <a:endParaRPr lang="en-US" sz="4400" b="1" kern="1200" dirty="0">
              <a:solidFill>
                <a:srgbClr val="FEFEFE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Content Placeholder 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C193CE70-59C9-084A-BA70-8442ABB652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280472" y="991890"/>
            <a:ext cx="6268062" cy="4701046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23712091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>
            <a:extLst>
              <a:ext uri="{FF2B5EF4-FFF2-40B4-BE49-F238E27FC236}">
                <a16:creationId xmlns:a16="http://schemas.microsoft.com/office/drawing/2014/main" id="{11114F18-D12D-43C6-895F-5BA92C290C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E2DD4A6-DC96-421E-9E1C-7CD0D2681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 bwMode="white">
          <a:xfrm>
            <a:off x="0" y="4525094"/>
            <a:ext cx="12203151" cy="2344057"/>
            <a:chOff x="0" y="4525094"/>
            <a:chExt cx="12203151" cy="2344057"/>
          </a:xfrm>
        </p:grpSpPr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5E6BB74D-E85C-4CCB-90CE-0246006405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>
              <a:off x="0" y="4525094"/>
              <a:ext cx="12192000" cy="2332906"/>
            </a:xfrm>
            <a:custGeom>
              <a:avLst/>
              <a:gdLst>
                <a:gd name="connsiteX0" fmla="*/ 0 w 12192000"/>
                <a:gd name="connsiteY0" fmla="*/ 0 h 2332906"/>
                <a:gd name="connsiteX1" fmla="*/ 1996017 w 12192000"/>
                <a:gd name="connsiteY1" fmla="*/ 0 h 2332906"/>
                <a:gd name="connsiteX2" fmla="*/ 2377017 w 12192000"/>
                <a:gd name="connsiteY2" fmla="*/ 263783 h 2332906"/>
                <a:gd name="connsiteX3" fmla="*/ 2385484 w 12192000"/>
                <a:gd name="connsiteY3" fmla="*/ 266713 h 2332906"/>
                <a:gd name="connsiteX4" fmla="*/ 2398184 w 12192000"/>
                <a:gd name="connsiteY4" fmla="*/ 271110 h 2332906"/>
                <a:gd name="connsiteX5" fmla="*/ 2410883 w 12192000"/>
                <a:gd name="connsiteY5" fmla="*/ 275506 h 2332906"/>
                <a:gd name="connsiteX6" fmla="*/ 2421467 w 12192000"/>
                <a:gd name="connsiteY6" fmla="*/ 275506 h 2332906"/>
                <a:gd name="connsiteX7" fmla="*/ 2434167 w 12192000"/>
                <a:gd name="connsiteY7" fmla="*/ 275506 h 2332906"/>
                <a:gd name="connsiteX8" fmla="*/ 2444750 w 12192000"/>
                <a:gd name="connsiteY8" fmla="*/ 271110 h 2332906"/>
                <a:gd name="connsiteX9" fmla="*/ 2457450 w 12192000"/>
                <a:gd name="connsiteY9" fmla="*/ 266713 h 2332906"/>
                <a:gd name="connsiteX10" fmla="*/ 2465917 w 12192000"/>
                <a:gd name="connsiteY10" fmla="*/ 263783 h 2332906"/>
                <a:gd name="connsiteX11" fmla="*/ 2846917 w 12192000"/>
                <a:gd name="connsiteY11" fmla="*/ 0 h 2332906"/>
                <a:gd name="connsiteX12" fmla="*/ 12192000 w 12192000"/>
                <a:gd name="connsiteY12" fmla="*/ 0 h 2332906"/>
                <a:gd name="connsiteX13" fmla="*/ 12192000 w 12192000"/>
                <a:gd name="connsiteY13" fmla="*/ 2332906 h 2332906"/>
                <a:gd name="connsiteX14" fmla="*/ 0 w 12192000"/>
                <a:gd name="connsiteY14" fmla="*/ 2332906 h 2332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192000" h="2332906">
                  <a:moveTo>
                    <a:pt x="0" y="0"/>
                  </a:moveTo>
                  <a:lnTo>
                    <a:pt x="1996017" y="0"/>
                  </a:lnTo>
                  <a:lnTo>
                    <a:pt x="2377017" y="263783"/>
                  </a:lnTo>
                  <a:lnTo>
                    <a:pt x="2385484" y="266713"/>
                  </a:lnTo>
                  <a:lnTo>
                    <a:pt x="2398184" y="271110"/>
                  </a:lnTo>
                  <a:lnTo>
                    <a:pt x="2410883" y="275506"/>
                  </a:lnTo>
                  <a:lnTo>
                    <a:pt x="2421467" y="275506"/>
                  </a:lnTo>
                  <a:lnTo>
                    <a:pt x="2434167" y="275506"/>
                  </a:lnTo>
                  <a:lnTo>
                    <a:pt x="2444750" y="271110"/>
                  </a:lnTo>
                  <a:lnTo>
                    <a:pt x="2457450" y="266713"/>
                  </a:lnTo>
                  <a:lnTo>
                    <a:pt x="2465917" y="263783"/>
                  </a:lnTo>
                  <a:lnTo>
                    <a:pt x="2846917" y="0"/>
                  </a:lnTo>
                  <a:lnTo>
                    <a:pt x="12192000" y="0"/>
                  </a:lnTo>
                  <a:lnTo>
                    <a:pt x="12192000" y="2332906"/>
                  </a:lnTo>
                  <a:lnTo>
                    <a:pt x="0" y="2332906"/>
                  </a:lnTo>
                  <a:close/>
                </a:path>
              </a:pathLst>
            </a:custGeom>
            <a:solidFill>
              <a:schemeClr val="bg1">
                <a:lumMod val="85000"/>
                <a:lumOff val="1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52808592-600C-4349-9F27-EC36C0BA4C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 flipH="1">
              <a:off x="3820" y="4536245"/>
              <a:ext cx="5660999" cy="2332906"/>
            </a:xfrm>
            <a:prstGeom prst="triangle">
              <a:avLst>
                <a:gd name="adj" fmla="val 100000"/>
              </a:avLst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B5E00D3B-1E29-4E11-BCD3-8E3A56F4BE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>
              <a:off x="4813714" y="4536245"/>
              <a:ext cx="7389437" cy="2332906"/>
            </a:xfrm>
            <a:prstGeom prst="triangle">
              <a:avLst>
                <a:gd name="adj" fmla="val 100000"/>
              </a:avLst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B188BE5-96B1-DE43-A5E2-6F218E22B8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4817533"/>
            <a:ext cx="10572000" cy="77952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sz="4000" b="1" kern="1200" dirty="0">
                <a:solidFill>
                  <a:srgbClr val="FEFEFE"/>
                </a:solidFill>
                <a:latin typeface="+mj-lt"/>
                <a:ea typeface="+mj-ea"/>
                <a:cs typeface="+mj-cs"/>
              </a:rPr>
              <a:t>Phase</a:t>
            </a:r>
            <a:r>
              <a:rPr lang="zh-CN" altLang="en-US" sz="4000" b="1" kern="1200" dirty="0">
                <a:solidFill>
                  <a:srgbClr val="FEFEFE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altLang="zh-CN" sz="4000" b="1" kern="1200" dirty="0">
                <a:solidFill>
                  <a:srgbClr val="FEFEFE"/>
                </a:solidFill>
                <a:latin typeface="+mj-lt"/>
                <a:ea typeface="+mj-ea"/>
                <a:cs typeface="+mj-cs"/>
              </a:rPr>
              <a:t>Change</a:t>
            </a:r>
            <a:endParaRPr lang="en-US" sz="4000" b="1" kern="1200" dirty="0">
              <a:solidFill>
                <a:srgbClr val="FEFEFE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Content Placeholder 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52548DF3-A41C-2446-90CB-59A93BCA5C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1818" y="640080"/>
            <a:ext cx="4803647" cy="3602736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CC0563D3-6DC4-8F4A-A3C6-AD0C9FFDF6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1912" y="640080"/>
            <a:ext cx="4803647" cy="3602736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4135987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>
            <a:extLst>
              <a:ext uri="{FF2B5EF4-FFF2-40B4-BE49-F238E27FC236}">
                <a16:creationId xmlns:a16="http://schemas.microsoft.com/office/drawing/2014/main" id="{11114F18-D12D-43C6-895F-5BA92C290C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E2DD4A6-DC96-421E-9E1C-7CD0D2681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 bwMode="white">
          <a:xfrm>
            <a:off x="0" y="4525094"/>
            <a:ext cx="12203151" cy="2344057"/>
            <a:chOff x="0" y="4525094"/>
            <a:chExt cx="12203151" cy="2344057"/>
          </a:xfrm>
        </p:grpSpPr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5E6BB74D-E85C-4CCB-90CE-0246006405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>
              <a:off x="0" y="4525094"/>
              <a:ext cx="12192000" cy="2332906"/>
            </a:xfrm>
            <a:custGeom>
              <a:avLst/>
              <a:gdLst>
                <a:gd name="connsiteX0" fmla="*/ 0 w 12192000"/>
                <a:gd name="connsiteY0" fmla="*/ 0 h 2332906"/>
                <a:gd name="connsiteX1" fmla="*/ 1996017 w 12192000"/>
                <a:gd name="connsiteY1" fmla="*/ 0 h 2332906"/>
                <a:gd name="connsiteX2" fmla="*/ 2377017 w 12192000"/>
                <a:gd name="connsiteY2" fmla="*/ 263783 h 2332906"/>
                <a:gd name="connsiteX3" fmla="*/ 2385484 w 12192000"/>
                <a:gd name="connsiteY3" fmla="*/ 266713 h 2332906"/>
                <a:gd name="connsiteX4" fmla="*/ 2398184 w 12192000"/>
                <a:gd name="connsiteY4" fmla="*/ 271110 h 2332906"/>
                <a:gd name="connsiteX5" fmla="*/ 2410883 w 12192000"/>
                <a:gd name="connsiteY5" fmla="*/ 275506 h 2332906"/>
                <a:gd name="connsiteX6" fmla="*/ 2421467 w 12192000"/>
                <a:gd name="connsiteY6" fmla="*/ 275506 h 2332906"/>
                <a:gd name="connsiteX7" fmla="*/ 2434167 w 12192000"/>
                <a:gd name="connsiteY7" fmla="*/ 275506 h 2332906"/>
                <a:gd name="connsiteX8" fmla="*/ 2444750 w 12192000"/>
                <a:gd name="connsiteY8" fmla="*/ 271110 h 2332906"/>
                <a:gd name="connsiteX9" fmla="*/ 2457450 w 12192000"/>
                <a:gd name="connsiteY9" fmla="*/ 266713 h 2332906"/>
                <a:gd name="connsiteX10" fmla="*/ 2465917 w 12192000"/>
                <a:gd name="connsiteY10" fmla="*/ 263783 h 2332906"/>
                <a:gd name="connsiteX11" fmla="*/ 2846917 w 12192000"/>
                <a:gd name="connsiteY11" fmla="*/ 0 h 2332906"/>
                <a:gd name="connsiteX12" fmla="*/ 12192000 w 12192000"/>
                <a:gd name="connsiteY12" fmla="*/ 0 h 2332906"/>
                <a:gd name="connsiteX13" fmla="*/ 12192000 w 12192000"/>
                <a:gd name="connsiteY13" fmla="*/ 2332906 h 2332906"/>
                <a:gd name="connsiteX14" fmla="*/ 0 w 12192000"/>
                <a:gd name="connsiteY14" fmla="*/ 2332906 h 2332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192000" h="2332906">
                  <a:moveTo>
                    <a:pt x="0" y="0"/>
                  </a:moveTo>
                  <a:lnTo>
                    <a:pt x="1996017" y="0"/>
                  </a:lnTo>
                  <a:lnTo>
                    <a:pt x="2377017" y="263783"/>
                  </a:lnTo>
                  <a:lnTo>
                    <a:pt x="2385484" y="266713"/>
                  </a:lnTo>
                  <a:lnTo>
                    <a:pt x="2398184" y="271110"/>
                  </a:lnTo>
                  <a:lnTo>
                    <a:pt x="2410883" y="275506"/>
                  </a:lnTo>
                  <a:lnTo>
                    <a:pt x="2421467" y="275506"/>
                  </a:lnTo>
                  <a:lnTo>
                    <a:pt x="2434167" y="275506"/>
                  </a:lnTo>
                  <a:lnTo>
                    <a:pt x="2444750" y="271110"/>
                  </a:lnTo>
                  <a:lnTo>
                    <a:pt x="2457450" y="266713"/>
                  </a:lnTo>
                  <a:lnTo>
                    <a:pt x="2465917" y="263783"/>
                  </a:lnTo>
                  <a:lnTo>
                    <a:pt x="2846917" y="0"/>
                  </a:lnTo>
                  <a:lnTo>
                    <a:pt x="12192000" y="0"/>
                  </a:lnTo>
                  <a:lnTo>
                    <a:pt x="12192000" y="2332906"/>
                  </a:lnTo>
                  <a:lnTo>
                    <a:pt x="0" y="2332906"/>
                  </a:lnTo>
                  <a:close/>
                </a:path>
              </a:pathLst>
            </a:custGeom>
            <a:solidFill>
              <a:schemeClr val="bg1">
                <a:lumMod val="85000"/>
                <a:lumOff val="1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52808592-600C-4349-9F27-EC36C0BA4C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 flipH="1">
              <a:off x="3820" y="4536245"/>
              <a:ext cx="5660999" cy="2332906"/>
            </a:xfrm>
            <a:prstGeom prst="triangle">
              <a:avLst>
                <a:gd name="adj" fmla="val 100000"/>
              </a:avLst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B5E00D3B-1E29-4E11-BCD3-8E3A56F4BE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>
              <a:off x="4813714" y="4536245"/>
              <a:ext cx="7389437" cy="2332906"/>
            </a:xfrm>
            <a:prstGeom prst="triangle">
              <a:avLst>
                <a:gd name="adj" fmla="val 100000"/>
              </a:avLst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3202358-0654-994A-993F-AD3EC4EC26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4817533"/>
            <a:ext cx="10572000" cy="77952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sz="4000" b="1" kern="1200" dirty="0">
                <a:solidFill>
                  <a:srgbClr val="FEFEFE"/>
                </a:solidFill>
                <a:latin typeface="+mj-lt"/>
                <a:ea typeface="+mj-ea"/>
                <a:cs typeface="+mj-cs"/>
              </a:rPr>
              <a:t>Error</a:t>
            </a:r>
            <a:r>
              <a:rPr lang="zh-CN" altLang="en-US" sz="4000" b="1" kern="1200" dirty="0">
                <a:solidFill>
                  <a:srgbClr val="FEFEFE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altLang="zh-CN" sz="4000" b="1" kern="1200" dirty="0">
                <a:solidFill>
                  <a:srgbClr val="FEFEFE"/>
                </a:solidFill>
                <a:latin typeface="+mj-lt"/>
                <a:ea typeface="+mj-ea"/>
                <a:cs typeface="+mj-cs"/>
              </a:rPr>
              <a:t>Accumulation</a:t>
            </a:r>
            <a:endParaRPr lang="en-US" sz="4000" b="1" kern="1200" dirty="0">
              <a:solidFill>
                <a:srgbClr val="FEFEFE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B8E4AE6D-B600-354D-AFD6-DB3A966F82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458" y="721010"/>
            <a:ext cx="5376368" cy="3440875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  <p:pic>
        <p:nvPicPr>
          <p:cNvPr id="5" name="Content Placeholder 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9A6C7EA3-3651-814E-AC8A-119E368FFD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175551" y="768053"/>
            <a:ext cx="5376369" cy="3346790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1521381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0135F5-C016-AF48-99F7-84ABB1F7F4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>
            <a:normAutofit/>
          </a:bodyPr>
          <a:lstStyle/>
          <a:p>
            <a:r>
              <a:rPr lang="en-US" altLang="zh-CN" sz="4000"/>
              <a:t>Modifications</a:t>
            </a:r>
            <a:endParaRPr lang="en-US" sz="400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787BD2A-112D-4D98-90E4-5FC517B8BBB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62041991"/>
              </p:ext>
            </p:extLst>
          </p:nvPr>
        </p:nvGraphicFramePr>
        <p:xfrm>
          <a:off x="819150" y="2494722"/>
          <a:ext cx="10553700" cy="33647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990125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>
            <a:extLst>
              <a:ext uri="{FF2B5EF4-FFF2-40B4-BE49-F238E27FC236}">
                <a16:creationId xmlns:a16="http://schemas.microsoft.com/office/drawing/2014/main" id="{133F8CB7-795C-4272-9073-64D8CF97F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Freeform 9">
            <a:extLst>
              <a:ext uri="{FF2B5EF4-FFF2-40B4-BE49-F238E27FC236}">
                <a16:creationId xmlns:a16="http://schemas.microsoft.com/office/drawing/2014/main" id="{7AF0B711-0578-47A6-AB9A-AF422D2535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4525094"/>
            <a:ext cx="12192000" cy="2332906"/>
          </a:xfrm>
          <a:custGeom>
            <a:avLst/>
            <a:gdLst>
              <a:gd name="connsiteX0" fmla="*/ 0 w 12192000"/>
              <a:gd name="connsiteY0" fmla="*/ 0 h 2332906"/>
              <a:gd name="connsiteX1" fmla="*/ 1996017 w 12192000"/>
              <a:gd name="connsiteY1" fmla="*/ 0 h 2332906"/>
              <a:gd name="connsiteX2" fmla="*/ 2377017 w 12192000"/>
              <a:gd name="connsiteY2" fmla="*/ 263783 h 2332906"/>
              <a:gd name="connsiteX3" fmla="*/ 2385484 w 12192000"/>
              <a:gd name="connsiteY3" fmla="*/ 266713 h 2332906"/>
              <a:gd name="connsiteX4" fmla="*/ 2398184 w 12192000"/>
              <a:gd name="connsiteY4" fmla="*/ 271110 h 2332906"/>
              <a:gd name="connsiteX5" fmla="*/ 2410883 w 12192000"/>
              <a:gd name="connsiteY5" fmla="*/ 275506 h 2332906"/>
              <a:gd name="connsiteX6" fmla="*/ 2421467 w 12192000"/>
              <a:gd name="connsiteY6" fmla="*/ 275506 h 2332906"/>
              <a:gd name="connsiteX7" fmla="*/ 2434167 w 12192000"/>
              <a:gd name="connsiteY7" fmla="*/ 275506 h 2332906"/>
              <a:gd name="connsiteX8" fmla="*/ 2444750 w 12192000"/>
              <a:gd name="connsiteY8" fmla="*/ 271110 h 2332906"/>
              <a:gd name="connsiteX9" fmla="*/ 2457450 w 12192000"/>
              <a:gd name="connsiteY9" fmla="*/ 266713 h 2332906"/>
              <a:gd name="connsiteX10" fmla="*/ 2465917 w 12192000"/>
              <a:gd name="connsiteY10" fmla="*/ 263783 h 2332906"/>
              <a:gd name="connsiteX11" fmla="*/ 2846917 w 12192000"/>
              <a:gd name="connsiteY11" fmla="*/ 0 h 2332906"/>
              <a:gd name="connsiteX12" fmla="*/ 12192000 w 12192000"/>
              <a:gd name="connsiteY12" fmla="*/ 0 h 2332906"/>
              <a:gd name="connsiteX13" fmla="*/ 12192000 w 12192000"/>
              <a:gd name="connsiteY13" fmla="*/ 2332906 h 2332906"/>
              <a:gd name="connsiteX14" fmla="*/ 0 w 12192000"/>
              <a:gd name="connsiteY14" fmla="*/ 2332906 h 2332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192000" h="2332906">
                <a:moveTo>
                  <a:pt x="0" y="0"/>
                </a:moveTo>
                <a:lnTo>
                  <a:pt x="1996017" y="0"/>
                </a:lnTo>
                <a:lnTo>
                  <a:pt x="2377017" y="263783"/>
                </a:lnTo>
                <a:lnTo>
                  <a:pt x="2385484" y="266713"/>
                </a:lnTo>
                <a:lnTo>
                  <a:pt x="2398184" y="271110"/>
                </a:lnTo>
                <a:lnTo>
                  <a:pt x="2410883" y="275506"/>
                </a:lnTo>
                <a:lnTo>
                  <a:pt x="2421467" y="275506"/>
                </a:lnTo>
                <a:lnTo>
                  <a:pt x="2434167" y="275506"/>
                </a:lnTo>
                <a:lnTo>
                  <a:pt x="2444750" y="271110"/>
                </a:lnTo>
                <a:lnTo>
                  <a:pt x="2457450" y="266713"/>
                </a:lnTo>
                <a:lnTo>
                  <a:pt x="2465917" y="263783"/>
                </a:lnTo>
                <a:lnTo>
                  <a:pt x="2846917" y="0"/>
                </a:lnTo>
                <a:lnTo>
                  <a:pt x="12192000" y="0"/>
                </a:lnTo>
                <a:lnTo>
                  <a:pt x="12192000" y="2332906"/>
                </a:lnTo>
                <a:lnTo>
                  <a:pt x="0" y="2332906"/>
                </a:lnTo>
                <a:close/>
              </a:path>
            </a:pathLst>
          </a:custGeom>
          <a:solidFill>
            <a:srgbClr val="21212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22CC55-FBD5-A342-AC27-90C40CABA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994272"/>
            <a:ext cx="10572000" cy="1205580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zh-CN" sz="27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Results</a:t>
            </a:r>
            <a:br>
              <a:rPr lang="en-US" altLang="zh-CN" sz="16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br>
              <a:rPr lang="en-US" altLang="zh-CN" sz="16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altLang="zh-CN" sz="16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average flux computed between t=600 and t=700 using trapezoidal rule</a:t>
            </a:r>
            <a:br>
              <a:rPr lang="en-US" altLang="zh-CN" sz="16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altLang="zh-CN" sz="16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good</a:t>
            </a:r>
            <a:r>
              <a:rPr lang="zh-CN" altLang="en-US" sz="16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altLang="zh-CN" sz="1600" dirty="0">
                <a:solidFill>
                  <a:srgbClr val="FFFFFF"/>
                </a:solidFill>
              </a:rPr>
              <a:t>correlation</a:t>
            </a:r>
            <a:r>
              <a:rPr lang="zh-CN" altLang="en-US" sz="1600" dirty="0">
                <a:solidFill>
                  <a:srgbClr val="FFFFFF"/>
                </a:solidFill>
              </a:rPr>
              <a:t> </a:t>
            </a:r>
            <a:r>
              <a:rPr lang="en-US" altLang="zh-CN" sz="1600" dirty="0">
                <a:solidFill>
                  <a:srgbClr val="FFFFFF"/>
                </a:solidFill>
              </a:rPr>
              <a:t>between</a:t>
            </a:r>
            <a:r>
              <a:rPr lang="zh-CN" altLang="en-US" sz="1600" dirty="0">
                <a:solidFill>
                  <a:srgbClr val="FFFFFF"/>
                </a:solidFill>
              </a:rPr>
              <a:t> </a:t>
            </a:r>
            <a:r>
              <a:rPr lang="en-US" altLang="zh-CN" sz="1600" dirty="0">
                <a:solidFill>
                  <a:srgbClr val="FFFFFF"/>
                </a:solidFill>
              </a:rPr>
              <a:t>reduced</a:t>
            </a:r>
            <a:r>
              <a:rPr lang="zh-CN" altLang="en-US" sz="1600" dirty="0">
                <a:solidFill>
                  <a:srgbClr val="FFFFFF"/>
                </a:solidFill>
              </a:rPr>
              <a:t> </a:t>
            </a:r>
            <a:r>
              <a:rPr lang="en-US" altLang="zh-CN" sz="1600" dirty="0">
                <a:solidFill>
                  <a:srgbClr val="FFFFFF"/>
                </a:solidFill>
              </a:rPr>
              <a:t>models</a:t>
            </a:r>
            <a:endParaRPr lang="en-US" sz="1600" b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Content Placeholder 4" descr="A picture containing boat, sitting, small, large&#10;&#10;Description automatically generated">
            <a:extLst>
              <a:ext uri="{FF2B5EF4-FFF2-40B4-BE49-F238E27FC236}">
                <a16:creationId xmlns:a16="http://schemas.microsoft.com/office/drawing/2014/main" id="{40F5FE1F-1F2F-C94F-9884-40C502325F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5727" y="285154"/>
            <a:ext cx="7687057" cy="3843528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17445538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7E710-1E45-C64A-8726-902F17DE6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  <a:r>
              <a:rPr lang="zh-CN" altLang="en-US" dirty="0"/>
              <a:t> </a:t>
            </a:r>
            <a:r>
              <a:rPr lang="en-US" altLang="zh-CN" dirty="0"/>
              <a:t>(based on 10000 sample data)</a:t>
            </a:r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730E3099-0D7C-684D-A1CB-549A26C57A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2628904"/>
              </p:ext>
            </p:extLst>
          </p:nvPr>
        </p:nvGraphicFramePr>
        <p:xfrm>
          <a:off x="1912731" y="3429000"/>
          <a:ext cx="8127999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86043">
                  <a:extLst>
                    <a:ext uri="{9D8B030D-6E8A-4147-A177-3AD203B41FA5}">
                      <a16:colId xmlns:a16="http://schemas.microsoft.com/office/drawing/2014/main" val="1230108733"/>
                    </a:ext>
                  </a:extLst>
                </a:gridCol>
                <a:gridCol w="2232623">
                  <a:extLst>
                    <a:ext uri="{9D8B030D-6E8A-4147-A177-3AD203B41FA5}">
                      <a16:colId xmlns:a16="http://schemas.microsoft.com/office/drawing/2014/main" val="2316059141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5218088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Correlation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06850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High Fidelity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82756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ARK3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1/2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49050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ARK3 with double timestep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1/4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46879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Data-Fit (Dense-</a:t>
                      </a:r>
                      <a:r>
                        <a:rPr lang="en-US" dirty="0" err="1"/>
                        <a:t>Relu</a:t>
                      </a:r>
                      <a:r>
                        <a:rPr lang="en-US" dirty="0"/>
                        <a:t> NN)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</a:t>
                      </a:r>
                      <a:r>
                        <a:rPr lang="en-US" altLang="zh-CN" dirty="0"/>
                        <a:t>289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5000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samples,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1e-5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30335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Data-Fit (GP regression with spectral kernel)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0.389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2000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samples,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1e-5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89945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350687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5D576-6C38-984F-A866-2EBBDD696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Cost of Data-Fit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6AF074-679A-F546-AE08-F3A106E15F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In contrast to traditional model that pays computational cost per evaluation</a:t>
            </a:r>
          </a:p>
          <a:p>
            <a:r>
              <a:rPr lang="en-US" dirty="0"/>
              <a:t>Data fit model requires a subset of the total budget for gathering training data and training.</a:t>
            </a:r>
          </a:p>
          <a:p>
            <a:r>
              <a:rPr lang="en-US" dirty="0"/>
              <a:t>Total Budge= T=T</a:t>
            </a:r>
            <a:r>
              <a:rPr lang="en-US" baseline="-25000" dirty="0"/>
              <a:t>1</a:t>
            </a:r>
            <a:r>
              <a:rPr lang="en-US" dirty="0"/>
              <a:t>+T</a:t>
            </a:r>
            <a:r>
              <a:rPr lang="en-US" baseline="-25000" dirty="0"/>
              <a:t>2</a:t>
            </a:r>
          </a:p>
          <a:p>
            <a:r>
              <a:rPr lang="en-US" dirty="0"/>
              <a:t>Use T1 for training/constructing data fit model</a:t>
            </a:r>
          </a:p>
          <a:p>
            <a:r>
              <a:rPr lang="en-US" dirty="0"/>
              <a:t>Use T2 for MFMC </a:t>
            </a:r>
          </a:p>
          <a:p>
            <a:r>
              <a:rPr lang="en-US" dirty="0"/>
              <a:t>Wait… Once a data fit model has been trained, it can be reused over and over again.</a:t>
            </a:r>
          </a:p>
          <a:p>
            <a:r>
              <a:rPr lang="en-US" dirty="0"/>
              <a:t>If we want to get 10 estimators with total budget 10T,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should</a:t>
            </a:r>
            <a:r>
              <a:rPr lang="zh-CN" altLang="en-US" dirty="0"/>
              <a:t> </a:t>
            </a:r>
            <a:r>
              <a:rPr lang="en-US" altLang="zh-CN" dirty="0"/>
              <a:t>have</a:t>
            </a:r>
            <a:r>
              <a:rPr lang="en-US" dirty="0"/>
              <a:t>:</a:t>
            </a:r>
          </a:p>
          <a:p>
            <a:r>
              <a:rPr lang="en-US" dirty="0"/>
              <a:t>10T=T</a:t>
            </a:r>
            <a:r>
              <a:rPr lang="en-US" baseline="-25000" dirty="0"/>
              <a:t>1</a:t>
            </a:r>
            <a:r>
              <a:rPr lang="en-US" dirty="0"/>
              <a:t>+10T</a:t>
            </a:r>
            <a:r>
              <a:rPr lang="en-US" baseline="-25000" dirty="0"/>
              <a:t>2</a:t>
            </a:r>
          </a:p>
          <a:p>
            <a:r>
              <a:rPr lang="en-US" altLang="zh-CN" dirty="0"/>
              <a:t>Ideally</a:t>
            </a:r>
            <a:r>
              <a:rPr lang="zh-CN" altLang="en-US" dirty="0"/>
              <a:t> </a:t>
            </a:r>
            <a:r>
              <a:rPr lang="en-US" altLang="zh-CN" dirty="0"/>
              <a:t>speaking,</a:t>
            </a:r>
            <a:r>
              <a:rPr lang="zh-CN" altLang="en-US" dirty="0"/>
              <a:t>  </a:t>
            </a:r>
            <a:r>
              <a:rPr lang="en-US" altLang="zh-CN" dirty="0"/>
              <a:t>T</a:t>
            </a:r>
            <a:r>
              <a:rPr lang="en-US" altLang="zh-CN" baseline="-25000" dirty="0"/>
              <a:t>1</a:t>
            </a:r>
            <a:r>
              <a:rPr lang="zh-CN" altLang="en-US" dirty="0"/>
              <a:t> </a:t>
            </a:r>
            <a:r>
              <a:rPr lang="en-US" altLang="zh-CN" dirty="0"/>
              <a:t>would</a:t>
            </a:r>
            <a:r>
              <a:rPr lang="zh-CN" altLang="en-US" dirty="0"/>
              <a:t> </a:t>
            </a:r>
            <a:r>
              <a:rPr lang="en-US" altLang="zh-CN" dirty="0"/>
              <a:t>not</a:t>
            </a:r>
            <a:r>
              <a:rPr lang="zh-CN" altLang="en-US" dirty="0"/>
              <a:t> </a:t>
            </a:r>
            <a:r>
              <a:rPr lang="en-US" altLang="zh-CN" dirty="0"/>
              <a:t>matter</a:t>
            </a:r>
            <a:r>
              <a:rPr lang="zh-CN" altLang="en-US" dirty="0"/>
              <a:t> </a:t>
            </a:r>
            <a:r>
              <a:rPr lang="en-US" altLang="zh-CN" dirty="0"/>
              <a:t>asymptotically,</a:t>
            </a:r>
            <a:r>
              <a:rPr lang="zh-CN" altLang="en-US" dirty="0"/>
              <a:t> </a:t>
            </a:r>
            <a:r>
              <a:rPr lang="en-US" altLang="zh-CN" dirty="0"/>
              <a:t>but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practice</a:t>
            </a:r>
            <a:r>
              <a:rPr lang="zh-CN" altLang="en-US" dirty="0"/>
              <a:t> </a:t>
            </a:r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usually</a:t>
            </a:r>
            <a:r>
              <a:rPr lang="zh-CN" altLang="en-US" dirty="0"/>
              <a:t> </a:t>
            </a:r>
            <a:r>
              <a:rPr lang="en-US" altLang="zh-CN" dirty="0"/>
              <a:t>very</a:t>
            </a:r>
            <a:r>
              <a:rPr lang="zh-CN" altLang="en-US" dirty="0"/>
              <a:t> </a:t>
            </a:r>
            <a:r>
              <a:rPr lang="en-US" altLang="zh-CN" dirty="0"/>
              <a:t>large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59895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>
            <a:extLst>
              <a:ext uri="{FF2B5EF4-FFF2-40B4-BE49-F238E27FC236}">
                <a16:creationId xmlns:a16="http://schemas.microsoft.com/office/drawing/2014/main" id="{11114F18-D12D-43C6-895F-5BA92C290C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E2DD4A6-DC96-421E-9E1C-7CD0D2681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 bwMode="white">
          <a:xfrm>
            <a:off x="0" y="4525094"/>
            <a:ext cx="12203151" cy="2344057"/>
            <a:chOff x="0" y="4525094"/>
            <a:chExt cx="12203151" cy="2344057"/>
          </a:xfrm>
        </p:grpSpPr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5E6BB74D-E85C-4CCB-90CE-0246006405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>
              <a:off x="0" y="4525094"/>
              <a:ext cx="12192000" cy="2332906"/>
            </a:xfrm>
            <a:custGeom>
              <a:avLst/>
              <a:gdLst>
                <a:gd name="connsiteX0" fmla="*/ 0 w 12192000"/>
                <a:gd name="connsiteY0" fmla="*/ 0 h 2332906"/>
                <a:gd name="connsiteX1" fmla="*/ 1996017 w 12192000"/>
                <a:gd name="connsiteY1" fmla="*/ 0 h 2332906"/>
                <a:gd name="connsiteX2" fmla="*/ 2377017 w 12192000"/>
                <a:gd name="connsiteY2" fmla="*/ 263783 h 2332906"/>
                <a:gd name="connsiteX3" fmla="*/ 2385484 w 12192000"/>
                <a:gd name="connsiteY3" fmla="*/ 266713 h 2332906"/>
                <a:gd name="connsiteX4" fmla="*/ 2398184 w 12192000"/>
                <a:gd name="connsiteY4" fmla="*/ 271110 h 2332906"/>
                <a:gd name="connsiteX5" fmla="*/ 2410883 w 12192000"/>
                <a:gd name="connsiteY5" fmla="*/ 275506 h 2332906"/>
                <a:gd name="connsiteX6" fmla="*/ 2421467 w 12192000"/>
                <a:gd name="connsiteY6" fmla="*/ 275506 h 2332906"/>
                <a:gd name="connsiteX7" fmla="*/ 2434167 w 12192000"/>
                <a:gd name="connsiteY7" fmla="*/ 275506 h 2332906"/>
                <a:gd name="connsiteX8" fmla="*/ 2444750 w 12192000"/>
                <a:gd name="connsiteY8" fmla="*/ 271110 h 2332906"/>
                <a:gd name="connsiteX9" fmla="*/ 2457450 w 12192000"/>
                <a:gd name="connsiteY9" fmla="*/ 266713 h 2332906"/>
                <a:gd name="connsiteX10" fmla="*/ 2465917 w 12192000"/>
                <a:gd name="connsiteY10" fmla="*/ 263783 h 2332906"/>
                <a:gd name="connsiteX11" fmla="*/ 2846917 w 12192000"/>
                <a:gd name="connsiteY11" fmla="*/ 0 h 2332906"/>
                <a:gd name="connsiteX12" fmla="*/ 12192000 w 12192000"/>
                <a:gd name="connsiteY12" fmla="*/ 0 h 2332906"/>
                <a:gd name="connsiteX13" fmla="*/ 12192000 w 12192000"/>
                <a:gd name="connsiteY13" fmla="*/ 2332906 h 2332906"/>
                <a:gd name="connsiteX14" fmla="*/ 0 w 12192000"/>
                <a:gd name="connsiteY14" fmla="*/ 2332906 h 2332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192000" h="2332906">
                  <a:moveTo>
                    <a:pt x="0" y="0"/>
                  </a:moveTo>
                  <a:lnTo>
                    <a:pt x="1996017" y="0"/>
                  </a:lnTo>
                  <a:lnTo>
                    <a:pt x="2377017" y="263783"/>
                  </a:lnTo>
                  <a:lnTo>
                    <a:pt x="2385484" y="266713"/>
                  </a:lnTo>
                  <a:lnTo>
                    <a:pt x="2398184" y="271110"/>
                  </a:lnTo>
                  <a:lnTo>
                    <a:pt x="2410883" y="275506"/>
                  </a:lnTo>
                  <a:lnTo>
                    <a:pt x="2421467" y="275506"/>
                  </a:lnTo>
                  <a:lnTo>
                    <a:pt x="2434167" y="275506"/>
                  </a:lnTo>
                  <a:lnTo>
                    <a:pt x="2444750" y="271110"/>
                  </a:lnTo>
                  <a:lnTo>
                    <a:pt x="2457450" y="266713"/>
                  </a:lnTo>
                  <a:lnTo>
                    <a:pt x="2465917" y="263783"/>
                  </a:lnTo>
                  <a:lnTo>
                    <a:pt x="2846917" y="0"/>
                  </a:lnTo>
                  <a:lnTo>
                    <a:pt x="12192000" y="0"/>
                  </a:lnTo>
                  <a:lnTo>
                    <a:pt x="12192000" y="2332906"/>
                  </a:lnTo>
                  <a:lnTo>
                    <a:pt x="0" y="2332906"/>
                  </a:lnTo>
                  <a:close/>
                </a:path>
              </a:pathLst>
            </a:custGeom>
            <a:solidFill>
              <a:schemeClr val="bg1">
                <a:lumMod val="85000"/>
                <a:lumOff val="1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52808592-600C-4349-9F27-EC36C0BA4C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 flipH="1">
              <a:off x="3820" y="4536245"/>
              <a:ext cx="5660999" cy="2332906"/>
            </a:xfrm>
            <a:prstGeom prst="triangle">
              <a:avLst>
                <a:gd name="adj" fmla="val 100000"/>
              </a:avLst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B5E00D3B-1E29-4E11-BCD3-8E3A56F4BE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>
              <a:off x="4813714" y="4536245"/>
              <a:ext cx="7389437" cy="2332906"/>
            </a:xfrm>
            <a:prstGeom prst="triangle">
              <a:avLst>
                <a:gd name="adj" fmla="val 100000"/>
              </a:avLst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8612C45-5B36-324C-AC4E-10B165F60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5400848"/>
            <a:ext cx="10572000" cy="77952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dirty="0"/>
              <a:t>How high should the correlations be?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C2285A-88D8-854E-833E-8A87F34F5AE3}"/>
              </a:ext>
            </a:extLst>
          </p:cNvPr>
          <p:cNvSpPr txBox="1"/>
          <p:nvPr/>
        </p:nvSpPr>
        <p:spPr>
          <a:xfrm>
            <a:off x="6895049" y="250235"/>
            <a:ext cx="3818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2</a:t>
            </a:r>
            <a:r>
              <a:rPr lang="zh-CN" altLang="en-US" b="1" dirty="0"/>
              <a:t> </a:t>
            </a:r>
            <a:r>
              <a:rPr lang="en-US" altLang="zh-CN" b="1" dirty="0"/>
              <a:t>Model</a:t>
            </a:r>
            <a:r>
              <a:rPr lang="zh-CN" altLang="en-US" b="1" dirty="0"/>
              <a:t> </a:t>
            </a:r>
            <a:r>
              <a:rPr lang="en-US" altLang="zh-CN" b="1" dirty="0"/>
              <a:t>MFMC Variance Ratio</a:t>
            </a:r>
            <a:endParaRPr lang="en-US" b="1" dirty="0"/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4B3F4FC7-43AB-204B-84A0-6AF518397C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7984843"/>
              </p:ext>
            </p:extLst>
          </p:nvPr>
        </p:nvGraphicFramePr>
        <p:xfrm>
          <a:off x="5983356" y="719666"/>
          <a:ext cx="572494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1235">
                  <a:extLst>
                    <a:ext uri="{9D8B030D-6E8A-4147-A177-3AD203B41FA5}">
                      <a16:colId xmlns:a16="http://schemas.microsoft.com/office/drawing/2014/main" val="597186648"/>
                    </a:ext>
                  </a:extLst>
                </a:gridCol>
                <a:gridCol w="1431235">
                  <a:extLst>
                    <a:ext uri="{9D8B030D-6E8A-4147-A177-3AD203B41FA5}">
                      <a16:colId xmlns:a16="http://schemas.microsoft.com/office/drawing/2014/main" val="2141646863"/>
                    </a:ext>
                  </a:extLst>
                </a:gridCol>
                <a:gridCol w="1431235">
                  <a:extLst>
                    <a:ext uri="{9D8B030D-6E8A-4147-A177-3AD203B41FA5}">
                      <a16:colId xmlns:a16="http://schemas.microsoft.com/office/drawing/2014/main" val="3335862379"/>
                    </a:ext>
                  </a:extLst>
                </a:gridCol>
                <a:gridCol w="1431235">
                  <a:extLst>
                    <a:ext uri="{9D8B030D-6E8A-4147-A177-3AD203B41FA5}">
                      <a16:colId xmlns:a16="http://schemas.microsoft.com/office/drawing/2014/main" val="37378137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Corr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Ratio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65467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ARK3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1/2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8621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ARK3dtime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1/4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1.098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8358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0.389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1e-5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0.851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0717850"/>
                  </a:ext>
                </a:extLst>
              </a:tr>
            </a:tbl>
          </a:graphicData>
        </a:graphic>
      </p:graphicFrame>
      <p:pic>
        <p:nvPicPr>
          <p:cNvPr id="10" name="Content Placeholder 9" descr="Chart&#10;&#10;Description automatically generated with medium confidence">
            <a:extLst>
              <a:ext uri="{FF2B5EF4-FFF2-40B4-BE49-F238E27FC236}">
                <a16:creationId xmlns:a16="http://schemas.microsoft.com/office/drawing/2014/main" id="{70D1E03D-E363-2541-8975-1F5A6B9D4A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7036" y="636672"/>
            <a:ext cx="4849284" cy="3636963"/>
          </a:xfr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695B13D-B60B-0C49-B3C2-4B9937264A04}"/>
              </a:ext>
            </a:extLst>
          </p:cNvPr>
          <p:cNvSpPr txBox="1"/>
          <p:nvPr/>
        </p:nvSpPr>
        <p:spPr>
          <a:xfrm>
            <a:off x="1147892" y="319641"/>
            <a:ext cx="3818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r>
              <a:rPr lang="zh-CN" altLang="en-US" dirty="0"/>
              <a:t> </a:t>
            </a:r>
            <a:r>
              <a:rPr lang="en-US" altLang="zh-CN" dirty="0"/>
              <a:t>MFMC Variance Ratio</a:t>
            </a:r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7E00573-3542-9B48-BB2B-AEA5E82931FA}"/>
              </a:ext>
            </a:extLst>
          </p:cNvPr>
          <p:cNvSpPr txBox="1"/>
          <p:nvPr/>
        </p:nvSpPr>
        <p:spPr>
          <a:xfrm>
            <a:off x="6893937" y="2499120"/>
            <a:ext cx="3818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3</a:t>
            </a:r>
            <a:r>
              <a:rPr lang="zh-CN" altLang="en-US" b="1" dirty="0"/>
              <a:t> </a:t>
            </a:r>
            <a:r>
              <a:rPr lang="en-US" altLang="zh-CN" b="1" dirty="0"/>
              <a:t>Model</a:t>
            </a:r>
            <a:r>
              <a:rPr lang="zh-CN" altLang="en-US" b="1" dirty="0"/>
              <a:t> </a:t>
            </a:r>
            <a:r>
              <a:rPr lang="en-US" altLang="zh-CN" b="1" dirty="0"/>
              <a:t>MFMC Variance Ratio</a:t>
            </a:r>
            <a:endParaRPr lang="en-US" b="1" dirty="0"/>
          </a:p>
        </p:txBody>
      </p:sp>
      <p:graphicFrame>
        <p:nvGraphicFramePr>
          <p:cNvPr id="21" name="Table 3">
            <a:extLst>
              <a:ext uri="{FF2B5EF4-FFF2-40B4-BE49-F238E27FC236}">
                <a16:creationId xmlns:a16="http://schemas.microsoft.com/office/drawing/2014/main" id="{7E56210C-8CE6-BA48-8BBD-3A9496920E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0642638"/>
              </p:ext>
            </p:extLst>
          </p:nvPr>
        </p:nvGraphicFramePr>
        <p:xfrm>
          <a:off x="5983356" y="3062607"/>
          <a:ext cx="5724940" cy="110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1235">
                  <a:extLst>
                    <a:ext uri="{9D8B030D-6E8A-4147-A177-3AD203B41FA5}">
                      <a16:colId xmlns:a16="http://schemas.microsoft.com/office/drawing/2014/main" val="597186648"/>
                    </a:ext>
                  </a:extLst>
                </a:gridCol>
                <a:gridCol w="1431235">
                  <a:extLst>
                    <a:ext uri="{9D8B030D-6E8A-4147-A177-3AD203B41FA5}">
                      <a16:colId xmlns:a16="http://schemas.microsoft.com/office/drawing/2014/main" val="2141646863"/>
                    </a:ext>
                  </a:extLst>
                </a:gridCol>
                <a:gridCol w="1431235">
                  <a:extLst>
                    <a:ext uri="{9D8B030D-6E8A-4147-A177-3AD203B41FA5}">
                      <a16:colId xmlns:a16="http://schemas.microsoft.com/office/drawing/2014/main" val="3335862379"/>
                    </a:ext>
                  </a:extLst>
                </a:gridCol>
                <a:gridCol w="1431235">
                  <a:extLst>
                    <a:ext uri="{9D8B030D-6E8A-4147-A177-3AD203B41FA5}">
                      <a16:colId xmlns:a16="http://schemas.microsoft.com/office/drawing/2014/main" val="37378137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Corr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Ratio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65467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ARK3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1/2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8621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ARK3dtime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1/4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0.986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8358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149628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1F4E48-1DF9-5B4B-B678-7F5C374F7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Experiment with total budget 10000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58184B-C57E-4B4F-AC2D-FBE5DD9B41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3" y="2222287"/>
            <a:ext cx="3424104" cy="3636511"/>
          </a:xfrm>
        </p:spPr>
        <p:txBody>
          <a:bodyPr/>
          <a:lstStyle/>
          <a:p>
            <a:r>
              <a:rPr lang="en-US" dirty="0"/>
              <a:t>Method 1 Monte-Carlo</a:t>
            </a:r>
          </a:p>
          <a:p>
            <a:r>
              <a:rPr lang="en-US" dirty="0"/>
              <a:t>Get 100 MC estimators, each with budget 100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97D8F09-033B-7146-A781-C538B4BBE446}"/>
              </a:ext>
            </a:extLst>
          </p:cNvPr>
          <p:cNvSpPr txBox="1">
            <a:spLocks/>
          </p:cNvSpPr>
          <p:nvPr/>
        </p:nvSpPr>
        <p:spPr>
          <a:xfrm>
            <a:off x="5758266" y="2222287"/>
            <a:ext cx="4787814" cy="3636511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Method 2 MFMC</a:t>
            </a:r>
          </a:p>
          <a:p>
            <a:r>
              <a:rPr lang="en-US" altLang="zh-CN" dirty="0"/>
              <a:t>Two</a:t>
            </a:r>
            <a:r>
              <a:rPr lang="zh-CN" altLang="en-US" dirty="0"/>
              <a:t> </a:t>
            </a:r>
            <a:r>
              <a:rPr lang="en-US" altLang="zh-CN" dirty="0"/>
              <a:t>Models:</a:t>
            </a:r>
            <a:r>
              <a:rPr lang="zh-CN" altLang="en-US" dirty="0"/>
              <a:t> </a:t>
            </a:r>
            <a:r>
              <a:rPr lang="en-US" altLang="zh-CN" dirty="0"/>
              <a:t>High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GP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endParaRPr lang="en-US" dirty="0"/>
          </a:p>
          <a:p>
            <a:r>
              <a:rPr lang="en-US" dirty="0"/>
              <a:t>Spend 2000 on high fidelity model to construct data-fit model</a:t>
            </a:r>
          </a:p>
          <a:p>
            <a:r>
              <a:rPr lang="en-US" dirty="0"/>
              <a:t>Get 100 MFMC estimators each with budget 80</a:t>
            </a:r>
          </a:p>
          <a:p>
            <a:r>
              <a:rPr lang="en-US" altLang="zh-CN" dirty="0"/>
              <a:t>m</a:t>
            </a:r>
            <a:r>
              <a:rPr lang="en-US" altLang="zh-CN" baseline="-25000" dirty="0"/>
              <a:t>0</a:t>
            </a:r>
            <a:r>
              <a:rPr lang="en-US" altLang="zh-CN" dirty="0"/>
              <a:t>=79,</a:t>
            </a:r>
            <a:r>
              <a:rPr lang="zh-CN" altLang="en-US" dirty="0"/>
              <a:t> </a:t>
            </a:r>
            <a:r>
              <a:rPr lang="en-US" altLang="zh-CN" dirty="0"/>
              <a:t>m</a:t>
            </a:r>
            <a:r>
              <a:rPr lang="en-US" altLang="zh-CN" baseline="-25000" dirty="0"/>
              <a:t>1</a:t>
            </a:r>
            <a:r>
              <a:rPr lang="en-US" altLang="zh-CN" dirty="0"/>
              <a:t>=10000</a:t>
            </a:r>
            <a:r>
              <a:rPr lang="zh-CN" altLang="en-US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84281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5BB688-3558-E24C-9684-C83C08896B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Estimating</a:t>
            </a:r>
            <a:r>
              <a:rPr lang="zh-CN" altLang="en-US" dirty="0"/>
              <a:t> </a:t>
            </a:r>
            <a:r>
              <a:rPr lang="en-US" altLang="zh-CN" dirty="0"/>
              <a:t>MSE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F0E366D-02AB-E34B-938F-DAB64A4F1A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For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unbiased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estimators,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the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MSE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is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given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by: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𝑀𝑆𝐸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acc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</m:acc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</m:acc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[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</m:acc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]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𝑉𝐴𝑅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altLang="zh-CN" dirty="0"/>
                  <a:t>where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is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the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true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expected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value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of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the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edge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particle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flux</a:t>
                </a:r>
              </a:p>
              <a:p>
                <a:r>
                  <a:rPr lang="en-US" altLang="zh-CN" dirty="0"/>
                  <a:t>In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practice,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we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don’t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really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know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altLang="zh-CN" dirty="0"/>
                  <a:t>,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so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we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estimate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the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MSE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with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the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sample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variance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of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the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100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estimators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we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get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from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experiment</a:t>
                </a: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F0E366D-02AB-E34B-938F-DAB64A4F1A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996758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 6">
            <a:extLst>
              <a:ext uri="{FF2B5EF4-FFF2-40B4-BE49-F238E27FC236}">
                <a16:creationId xmlns:a16="http://schemas.microsoft.com/office/drawing/2014/main" id="{133F8CB7-795C-4272-9073-64D8CF97F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7743172-17A8-4FA4-8434-B813E03B7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 23">
            <a:extLst>
              <a:ext uri="{FF2B5EF4-FFF2-40B4-BE49-F238E27FC236}">
                <a16:creationId xmlns:a16="http://schemas.microsoft.com/office/drawing/2014/main" id="{4CE1233C-FD2F-489E-BFDE-086F5FED64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2">
              <a:duotone>
                <a:schemeClr val="accent1">
                  <a:tint val="98000"/>
                  <a:lumMod val="102000"/>
                </a:schemeClr>
                <a:schemeClr val="accent1">
                  <a:shade val="98000"/>
                  <a:lumMod val="98000"/>
                </a:schemeClr>
              </a:duotone>
            </a:blip>
            <a:tile tx="0" ty="0" sx="100000" sy="100000" flip="none" algn="tl"/>
          </a:blipFill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2F854E-D993-554A-9256-B053D5F5DA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2616864"/>
            <a:ext cx="4637005" cy="424113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altLang="zh-CN" sz="4400" b="1" kern="1200" dirty="0">
                <a:solidFill>
                  <a:srgbClr val="FEFEFE"/>
                </a:solidFill>
                <a:latin typeface="+mj-lt"/>
                <a:ea typeface="+mj-ea"/>
                <a:cs typeface="+mj-cs"/>
              </a:rPr>
              <a:t>Slab</a:t>
            </a:r>
            <a:r>
              <a:rPr lang="zh-CN" altLang="en-US" sz="4400" b="1" kern="1200" dirty="0">
                <a:solidFill>
                  <a:srgbClr val="FEFEFE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altLang="zh-CN" sz="4400" dirty="0"/>
              <a:t>Approximation</a:t>
            </a:r>
            <a:endParaRPr lang="en-US" sz="4400" b="1" kern="1200" dirty="0">
              <a:solidFill>
                <a:srgbClr val="FEFEFE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EB813D22-79F9-624B-A160-BEDB9C3506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0472" y="756838"/>
            <a:ext cx="6268062" cy="5171150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41565406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EA067-083C-7F40-85E0-2C7516D46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ABEB14-1D92-8147-8DF5-80B33485F6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Method</a:t>
            </a:r>
            <a:r>
              <a:rPr lang="zh-CN" altLang="en-US" dirty="0"/>
              <a:t> </a:t>
            </a:r>
            <a:r>
              <a:rPr lang="en-US" altLang="zh-CN" dirty="0"/>
              <a:t>1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repeated</a:t>
            </a:r>
            <a:r>
              <a:rPr lang="zh-CN" altLang="en-US" dirty="0"/>
              <a:t> </a:t>
            </a:r>
            <a:r>
              <a:rPr lang="en-US" altLang="zh-CN" dirty="0"/>
              <a:t>200</a:t>
            </a:r>
            <a:r>
              <a:rPr lang="zh-CN" altLang="en-US" dirty="0"/>
              <a:t> </a:t>
            </a:r>
            <a:r>
              <a:rPr lang="en-US" altLang="zh-CN" dirty="0"/>
              <a:t>times</a:t>
            </a:r>
            <a:r>
              <a:rPr lang="zh-CN" altLang="en-US" dirty="0"/>
              <a:t> </a:t>
            </a:r>
            <a:r>
              <a:rPr lang="en-US" altLang="zh-CN" dirty="0"/>
              <a:t>(by</a:t>
            </a:r>
            <a:r>
              <a:rPr lang="zh-CN" altLang="en-US" dirty="0"/>
              <a:t> </a:t>
            </a:r>
            <a:r>
              <a:rPr lang="en-US" altLang="zh-CN" dirty="0"/>
              <a:t>shuffling),</a:t>
            </a:r>
            <a:r>
              <a:rPr lang="zh-CN" altLang="en-US" dirty="0"/>
              <a:t> </a:t>
            </a:r>
            <a:r>
              <a:rPr lang="en-US" altLang="zh-CN" dirty="0"/>
              <a:t>average</a:t>
            </a:r>
            <a:r>
              <a:rPr lang="zh-CN" altLang="en-US" dirty="0"/>
              <a:t> </a:t>
            </a:r>
            <a:r>
              <a:rPr lang="en-US" altLang="zh-CN" dirty="0"/>
              <a:t>estimator</a:t>
            </a:r>
            <a:r>
              <a:rPr lang="zh-CN" altLang="en-US" dirty="0"/>
              <a:t> </a:t>
            </a:r>
            <a:r>
              <a:rPr lang="en-US" altLang="zh-CN" dirty="0"/>
              <a:t>sample</a:t>
            </a:r>
            <a:r>
              <a:rPr lang="zh-CN" altLang="en-US" dirty="0"/>
              <a:t> </a:t>
            </a:r>
            <a:r>
              <a:rPr lang="en-US" altLang="zh-CN" dirty="0"/>
              <a:t>variance</a:t>
            </a:r>
            <a:r>
              <a:rPr lang="zh-CN" altLang="en-US" dirty="0"/>
              <a:t> </a:t>
            </a:r>
            <a:r>
              <a:rPr lang="en-US" altLang="zh-CN" dirty="0"/>
              <a:t>2.61e-8</a:t>
            </a:r>
          </a:p>
          <a:p>
            <a:r>
              <a:rPr lang="en-US" altLang="zh-CN" dirty="0"/>
              <a:t>Method</a:t>
            </a:r>
            <a:r>
              <a:rPr lang="zh-CN" altLang="en-US" dirty="0"/>
              <a:t> </a:t>
            </a:r>
            <a:r>
              <a:rPr lang="en-US" altLang="zh-CN" dirty="0"/>
              <a:t>2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repeated</a:t>
            </a:r>
            <a:r>
              <a:rPr lang="zh-CN" altLang="en-US" dirty="0"/>
              <a:t> </a:t>
            </a:r>
            <a:r>
              <a:rPr lang="en-US" altLang="zh-CN" dirty="0"/>
              <a:t>3</a:t>
            </a:r>
            <a:r>
              <a:rPr lang="zh-CN" altLang="en-US" dirty="0"/>
              <a:t> </a:t>
            </a:r>
            <a:r>
              <a:rPr lang="en-US" altLang="zh-CN" dirty="0"/>
              <a:t>times,</a:t>
            </a:r>
            <a:r>
              <a:rPr lang="zh-CN" altLang="en-US" dirty="0"/>
              <a:t> </a:t>
            </a:r>
            <a:r>
              <a:rPr lang="en-US" altLang="zh-CN" dirty="0"/>
              <a:t>average</a:t>
            </a:r>
            <a:r>
              <a:rPr lang="zh-CN" altLang="en-US" dirty="0"/>
              <a:t> </a:t>
            </a:r>
            <a:r>
              <a:rPr lang="en-US" altLang="zh-CN" dirty="0"/>
              <a:t>estimator</a:t>
            </a:r>
            <a:r>
              <a:rPr lang="zh-CN" altLang="en-US" dirty="0"/>
              <a:t> </a:t>
            </a:r>
            <a:r>
              <a:rPr lang="en-US" altLang="zh-CN" dirty="0"/>
              <a:t>sample</a:t>
            </a:r>
            <a:r>
              <a:rPr lang="zh-CN" altLang="en-US" dirty="0"/>
              <a:t> </a:t>
            </a:r>
            <a:r>
              <a:rPr lang="en-US" altLang="zh-CN" dirty="0"/>
              <a:t>variance</a:t>
            </a:r>
            <a:r>
              <a:rPr lang="zh-CN" altLang="en-US" dirty="0"/>
              <a:t> </a:t>
            </a:r>
            <a:r>
              <a:rPr lang="en-US" altLang="zh-CN" dirty="0"/>
              <a:t>2.49e-8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55473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B7A9E-27EF-2248-98A3-F415162E1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Future</a:t>
            </a:r>
            <a:r>
              <a:rPr lang="zh-CN" altLang="en-US" dirty="0"/>
              <a:t> </a:t>
            </a:r>
            <a:r>
              <a:rPr lang="en-US" altLang="zh-CN" dirty="0"/>
              <a:t>Work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D1CB96-340C-CA49-A49E-37320705E9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Can we have better data-fit models?</a:t>
            </a:r>
            <a:r>
              <a:rPr lang="zh-CN" altLang="en-US" dirty="0"/>
              <a:t> </a:t>
            </a:r>
            <a:r>
              <a:rPr lang="en-US" altLang="zh-CN" dirty="0"/>
              <a:t>(This</a:t>
            </a:r>
            <a:r>
              <a:rPr lang="zh-CN" altLang="en-US" dirty="0"/>
              <a:t> </a:t>
            </a:r>
            <a:r>
              <a:rPr lang="en-US" altLang="zh-CN" dirty="0"/>
              <a:t>looks</a:t>
            </a:r>
            <a:r>
              <a:rPr lang="zh-CN" altLang="en-US" dirty="0"/>
              <a:t> </a:t>
            </a:r>
            <a:r>
              <a:rPr lang="en-US" altLang="zh-CN" dirty="0"/>
              <a:t>promising)</a:t>
            </a:r>
          </a:p>
          <a:p>
            <a:r>
              <a:rPr lang="en-US" altLang="zh-CN" dirty="0"/>
              <a:t>Can we have better physical models?</a:t>
            </a:r>
            <a:r>
              <a:rPr lang="zh-CN" altLang="en-US" dirty="0"/>
              <a:t> </a:t>
            </a:r>
            <a:r>
              <a:rPr lang="en-US" altLang="zh-CN" dirty="0"/>
              <a:t>(This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very</a:t>
            </a:r>
            <a:r>
              <a:rPr lang="zh-CN" altLang="en-US" dirty="0"/>
              <a:t> </a:t>
            </a:r>
            <a:r>
              <a:rPr lang="en-US" altLang="zh-CN" dirty="0"/>
              <a:t>hard)</a:t>
            </a:r>
          </a:p>
        </p:txBody>
      </p:sp>
    </p:spTree>
    <p:extLst>
      <p:ext uri="{BB962C8B-B14F-4D97-AF65-F5344CB8AC3E}">
        <p14:creationId xmlns:p14="http://schemas.microsoft.com/office/powerpoint/2010/main" val="30837947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89A69AF-D57B-49B4-886C-D4A5DC1944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CABDC08D-6093-4397-92D4-54D00E2BB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16200000">
            <a:off x="-650724" y="650724"/>
            <a:ext cx="6858000" cy="5556552"/>
          </a:xfrm>
          <a:custGeom>
            <a:avLst/>
            <a:gdLst>
              <a:gd name="connsiteX0" fmla="*/ 6858000 w 6858000"/>
              <a:gd name="connsiteY0" fmla="*/ 3445704 h 5556552"/>
              <a:gd name="connsiteX1" fmla="*/ 3829242 w 6858000"/>
              <a:gd name="connsiteY1" fmla="*/ 5433322 h 5556552"/>
              <a:gd name="connsiteX2" fmla="*/ 3827369 w 6858000"/>
              <a:gd name="connsiteY2" fmla="*/ 5434867 h 5556552"/>
              <a:gd name="connsiteX3" fmla="*/ 3824583 w 6858000"/>
              <a:gd name="connsiteY3" fmla="*/ 5436378 h 5556552"/>
              <a:gd name="connsiteX4" fmla="*/ 3798693 w 6858000"/>
              <a:gd name="connsiteY4" fmla="*/ 5453370 h 5556552"/>
              <a:gd name="connsiteX5" fmla="*/ 3785011 w 6858000"/>
              <a:gd name="connsiteY5" fmla="*/ 5457858 h 5556552"/>
              <a:gd name="connsiteX6" fmla="*/ 3706339 w 6858000"/>
              <a:gd name="connsiteY6" fmla="*/ 5500559 h 5556552"/>
              <a:gd name="connsiteX7" fmla="*/ 3428998 w 6858000"/>
              <a:gd name="connsiteY7" fmla="*/ 5556552 h 5556552"/>
              <a:gd name="connsiteX8" fmla="*/ 3151658 w 6858000"/>
              <a:gd name="connsiteY8" fmla="*/ 5500559 h 5556552"/>
              <a:gd name="connsiteX9" fmla="*/ 3072996 w 6858000"/>
              <a:gd name="connsiteY9" fmla="*/ 5457863 h 5556552"/>
              <a:gd name="connsiteX10" fmla="*/ 3059298 w 6858000"/>
              <a:gd name="connsiteY10" fmla="*/ 5453370 h 5556552"/>
              <a:gd name="connsiteX11" fmla="*/ 3033383 w 6858000"/>
              <a:gd name="connsiteY11" fmla="*/ 5436362 h 5556552"/>
              <a:gd name="connsiteX12" fmla="*/ 3030627 w 6858000"/>
              <a:gd name="connsiteY12" fmla="*/ 5434867 h 5556552"/>
              <a:gd name="connsiteX13" fmla="*/ 3028775 w 6858000"/>
              <a:gd name="connsiteY13" fmla="*/ 5433338 h 5556552"/>
              <a:gd name="connsiteX14" fmla="*/ 0 w 6858000"/>
              <a:gd name="connsiteY14" fmla="*/ 3445704 h 5556552"/>
              <a:gd name="connsiteX15" fmla="*/ 6858000 w 6858000"/>
              <a:gd name="connsiteY15" fmla="*/ 0 h 5556552"/>
              <a:gd name="connsiteX16" fmla="*/ 6858000 w 6858000"/>
              <a:gd name="connsiteY16" fmla="*/ 349336 h 5556552"/>
              <a:gd name="connsiteX17" fmla="*/ 6858000 w 6858000"/>
              <a:gd name="connsiteY17" fmla="*/ 3445703 h 5556552"/>
              <a:gd name="connsiteX18" fmla="*/ 0 w 6858000"/>
              <a:gd name="connsiteY18" fmla="*/ 3445703 h 5556552"/>
              <a:gd name="connsiteX19" fmla="*/ 0 w 6858000"/>
              <a:gd name="connsiteY19" fmla="*/ 0 h 5556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858000" h="5556552">
                <a:moveTo>
                  <a:pt x="6858000" y="3445704"/>
                </a:moveTo>
                <a:lnTo>
                  <a:pt x="3829242" y="5433322"/>
                </a:lnTo>
                <a:lnTo>
                  <a:pt x="3827369" y="5434867"/>
                </a:lnTo>
                <a:lnTo>
                  <a:pt x="3824583" y="5436378"/>
                </a:lnTo>
                <a:lnTo>
                  <a:pt x="3798693" y="5453370"/>
                </a:lnTo>
                <a:lnTo>
                  <a:pt x="3785011" y="5457858"/>
                </a:lnTo>
                <a:lnTo>
                  <a:pt x="3706339" y="5500559"/>
                </a:lnTo>
                <a:cubicBezTo>
                  <a:pt x="3621096" y="5536614"/>
                  <a:pt x="3527375" y="5556552"/>
                  <a:pt x="3428998" y="5556552"/>
                </a:cubicBezTo>
                <a:cubicBezTo>
                  <a:pt x="3330621" y="5556552"/>
                  <a:pt x="3236901" y="5536614"/>
                  <a:pt x="3151658" y="5500559"/>
                </a:cubicBezTo>
                <a:lnTo>
                  <a:pt x="3072996" y="5457863"/>
                </a:lnTo>
                <a:lnTo>
                  <a:pt x="3059298" y="5453370"/>
                </a:lnTo>
                <a:lnTo>
                  <a:pt x="3033383" y="5436362"/>
                </a:lnTo>
                <a:lnTo>
                  <a:pt x="3030627" y="5434867"/>
                </a:lnTo>
                <a:lnTo>
                  <a:pt x="3028775" y="5433338"/>
                </a:lnTo>
                <a:lnTo>
                  <a:pt x="0" y="3445704"/>
                </a:lnTo>
                <a:close/>
                <a:moveTo>
                  <a:pt x="6858000" y="0"/>
                </a:moveTo>
                <a:lnTo>
                  <a:pt x="6858000" y="349336"/>
                </a:lnTo>
                <a:lnTo>
                  <a:pt x="6858000" y="3445703"/>
                </a:lnTo>
                <a:lnTo>
                  <a:pt x="0" y="3445703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  <a:effectLst/>
          <a:extLst>
            <a:ext uri="{91240B29-F687-4f45-9708-019B960494DF}">
              <a14:hiddenLine xmlns="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18C159-B690-8846-9956-CFDBD34B1D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515" y="1734857"/>
            <a:ext cx="3765483" cy="3388287"/>
          </a:xfrm>
        </p:spPr>
        <p:txBody>
          <a:bodyPr anchor="ctr">
            <a:normAutofit/>
          </a:bodyPr>
          <a:lstStyle/>
          <a:p>
            <a:r>
              <a:rPr lang="en-US" altLang="zh-CN" sz="3700"/>
              <a:t>Flux-balanced</a:t>
            </a:r>
            <a:r>
              <a:rPr lang="zh-CN" altLang="en-US" sz="3700"/>
              <a:t> </a:t>
            </a:r>
            <a:r>
              <a:rPr lang="en-US" altLang="zh-CN" sz="3700"/>
              <a:t>Hasegawa-</a:t>
            </a:r>
            <a:r>
              <a:rPr lang="en-US" altLang="zh-CN" sz="3700" err="1"/>
              <a:t>Wakatani</a:t>
            </a:r>
            <a:r>
              <a:rPr lang="en-US" altLang="zh-CN" sz="3700"/>
              <a:t>(BHW)</a:t>
            </a:r>
            <a:r>
              <a:rPr lang="zh-CN" altLang="en-US" sz="3700"/>
              <a:t> </a:t>
            </a:r>
            <a:r>
              <a:rPr lang="en-US" altLang="zh-CN" sz="3700"/>
              <a:t>model</a:t>
            </a:r>
            <a:endParaRPr lang="en-US" sz="370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C96DA32-C3B5-5B44-A351-BB3B491332A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868918" y="1058505"/>
                <a:ext cx="6512551" cy="4900014"/>
              </a:xfrm>
              <a:effectLst/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num>
                      <m:den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⃗"/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m:rPr>
                        <m:sty m:val="p"/>
                      </m:rP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𝜅</m:t>
                    </m:r>
                    <m:f>
                      <m:f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𝜕𝜑</m:t>
                        </m:r>
                      </m:num>
                      <m:den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den>
                    </m:f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⃗"/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m:rPr>
                        <m:sty m:val="p"/>
                      </m:rP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𝜅</m:t>
                    </m:r>
                    <m:f>
                      <m:f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𝜕𝜑</m:t>
                        </m:r>
                      </m:num>
                      <m:den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den>
                    </m:f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̃"/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e>
                        </m:acc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̃"/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acc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altLang="zh-CN" dirty="0"/>
                  <a:t>potential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vorticity</a:t>
                </a:r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acc>
                      <m:accPr>
                        <m:chr m:val="⃗"/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̃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acc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̃"/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acc>
                  </m:oMath>
                </a14:m>
                <a:endParaRPr lang="en-US" altLang="zh-CN" dirty="0"/>
              </a:p>
              <a:p>
                <a:r>
                  <a:rPr lang="en-US" altLang="zh-CN" dirty="0"/>
                  <a:t>fluctuation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about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zonal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mean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̅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zh-CN" alt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𝑑𝑦</m:t>
                        </m:r>
                      </m:e>
                    </m:nary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altLang="zh-CN" dirty="0"/>
                  <a:t>by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Andrew</a:t>
                </a:r>
                <a:r>
                  <a:rPr lang="zh-CN" altLang="en-US" dirty="0"/>
                  <a:t> </a:t>
                </a:r>
                <a:r>
                  <a:rPr lang="en-US" altLang="zh-CN" dirty="0" err="1"/>
                  <a:t>Majda</a:t>
                </a:r>
                <a:r>
                  <a:rPr lang="en-US" altLang="zh-CN" dirty="0"/>
                  <a:t>,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Di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Qi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and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Antoine</a:t>
                </a:r>
                <a:r>
                  <a:rPr lang="zh-CN" altLang="en-US" dirty="0"/>
                  <a:t> </a:t>
                </a:r>
                <a:r>
                  <a:rPr lang="en-US" altLang="zh-CN" dirty="0" err="1"/>
                  <a:t>Cerfon</a:t>
                </a:r>
                <a:endParaRPr lang="en-US" altLang="zh-CN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C96DA32-C3B5-5B44-A351-BB3B491332A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68918" y="1058505"/>
                <a:ext cx="6512551" cy="4900014"/>
              </a:xfrm>
              <a:blipFill>
                <a:blip r:embed="rId2"/>
                <a:stretch>
                  <a:fillRect l="-1170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792694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F1E0D4A3-ECB8-4689-ABDB-9CE848CE83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F38A4F-DBF2-8545-AFDF-9C196F0374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effectLst/>
        </p:spPr>
        <p:txBody>
          <a:bodyPr anchor="ctr">
            <a:normAutofit/>
          </a:bodyPr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</a:rPr>
              <a:t>Systematic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unstable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forced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br>
              <a:rPr lang="en-US" altLang="zh-CN" sz="2800" dirty="0">
                <a:solidFill>
                  <a:schemeClr val="tx1"/>
                </a:solidFill>
              </a:rPr>
            </a:br>
            <a:r>
              <a:rPr lang="en-US" altLang="zh-CN" sz="2800" dirty="0">
                <a:solidFill>
                  <a:schemeClr val="tx1"/>
                </a:solidFill>
              </a:rPr>
              <a:t>BHM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model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8854772B-9C8F-4037-89E0-3A45208AB3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7093" y="1576408"/>
            <a:ext cx="10917814" cy="4638125"/>
          </a:xfrm>
          <a:custGeom>
            <a:avLst/>
            <a:gdLst>
              <a:gd name="connsiteX0" fmla="*/ 5441025 w 10917814"/>
              <a:gd name="connsiteY0" fmla="*/ 0 h 4638125"/>
              <a:gd name="connsiteX1" fmla="*/ 5453725 w 10917814"/>
              <a:gd name="connsiteY1" fmla="*/ 0 h 4638125"/>
              <a:gd name="connsiteX2" fmla="*/ 5464308 w 10917814"/>
              <a:gd name="connsiteY2" fmla="*/ 0 h 4638125"/>
              <a:gd name="connsiteX3" fmla="*/ 5477009 w 10917814"/>
              <a:gd name="connsiteY3" fmla="*/ 4762 h 4638125"/>
              <a:gd name="connsiteX4" fmla="*/ 5489708 w 10917814"/>
              <a:gd name="connsiteY4" fmla="*/ 9525 h 4638125"/>
              <a:gd name="connsiteX5" fmla="*/ 5498175 w 10917814"/>
              <a:gd name="connsiteY5" fmla="*/ 12700 h 4638125"/>
              <a:gd name="connsiteX6" fmla="*/ 5865801 w 10917814"/>
              <a:gd name="connsiteY6" fmla="*/ 288419 h 4638125"/>
              <a:gd name="connsiteX7" fmla="*/ 10765009 w 10917814"/>
              <a:gd name="connsiteY7" fmla="*/ 288419 h 4638125"/>
              <a:gd name="connsiteX8" fmla="*/ 10917814 w 10917814"/>
              <a:gd name="connsiteY8" fmla="*/ 441224 h 4638125"/>
              <a:gd name="connsiteX9" fmla="*/ 10917814 w 10917814"/>
              <a:gd name="connsiteY9" fmla="*/ 4485320 h 4638125"/>
              <a:gd name="connsiteX10" fmla="*/ 10765009 w 10917814"/>
              <a:gd name="connsiteY10" fmla="*/ 4638125 h 4638125"/>
              <a:gd name="connsiteX11" fmla="*/ 152805 w 10917814"/>
              <a:gd name="connsiteY11" fmla="*/ 4638125 h 4638125"/>
              <a:gd name="connsiteX12" fmla="*/ 0 w 10917814"/>
              <a:gd name="connsiteY12" fmla="*/ 4485320 h 4638125"/>
              <a:gd name="connsiteX13" fmla="*/ 0 w 10917814"/>
              <a:gd name="connsiteY13" fmla="*/ 441224 h 4638125"/>
              <a:gd name="connsiteX14" fmla="*/ 152805 w 10917814"/>
              <a:gd name="connsiteY14" fmla="*/ 288419 h 4638125"/>
              <a:gd name="connsiteX15" fmla="*/ 5041650 w 10917814"/>
              <a:gd name="connsiteY15" fmla="*/ 288419 h 4638125"/>
              <a:gd name="connsiteX16" fmla="*/ 5409275 w 10917814"/>
              <a:gd name="connsiteY16" fmla="*/ 12700 h 4638125"/>
              <a:gd name="connsiteX17" fmla="*/ 5417742 w 10917814"/>
              <a:gd name="connsiteY17" fmla="*/ 9525 h 4638125"/>
              <a:gd name="connsiteX18" fmla="*/ 5430442 w 10917814"/>
              <a:gd name="connsiteY18" fmla="*/ 4762 h 4638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0917814" h="4638125">
                <a:moveTo>
                  <a:pt x="5441025" y="0"/>
                </a:moveTo>
                <a:lnTo>
                  <a:pt x="5453725" y="0"/>
                </a:lnTo>
                <a:lnTo>
                  <a:pt x="5464308" y="0"/>
                </a:lnTo>
                <a:lnTo>
                  <a:pt x="5477009" y="4762"/>
                </a:lnTo>
                <a:lnTo>
                  <a:pt x="5489708" y="9525"/>
                </a:lnTo>
                <a:lnTo>
                  <a:pt x="5498175" y="12700"/>
                </a:lnTo>
                <a:lnTo>
                  <a:pt x="5865801" y="288419"/>
                </a:lnTo>
                <a:lnTo>
                  <a:pt x="10765009" y="288419"/>
                </a:lnTo>
                <a:cubicBezTo>
                  <a:pt x="10849401" y="288419"/>
                  <a:pt x="10917814" y="356832"/>
                  <a:pt x="10917814" y="441224"/>
                </a:cubicBezTo>
                <a:lnTo>
                  <a:pt x="10917814" y="4485320"/>
                </a:lnTo>
                <a:cubicBezTo>
                  <a:pt x="10917814" y="4569712"/>
                  <a:pt x="10849401" y="4638125"/>
                  <a:pt x="10765009" y="4638125"/>
                </a:cubicBezTo>
                <a:lnTo>
                  <a:pt x="152805" y="4638125"/>
                </a:lnTo>
                <a:cubicBezTo>
                  <a:pt x="68413" y="4638125"/>
                  <a:pt x="0" y="4569712"/>
                  <a:pt x="0" y="4485320"/>
                </a:cubicBezTo>
                <a:lnTo>
                  <a:pt x="0" y="441224"/>
                </a:lnTo>
                <a:cubicBezTo>
                  <a:pt x="0" y="356832"/>
                  <a:pt x="68413" y="288419"/>
                  <a:pt x="152805" y="288419"/>
                </a:cubicBezTo>
                <a:lnTo>
                  <a:pt x="5041650" y="288419"/>
                </a:lnTo>
                <a:lnTo>
                  <a:pt x="5409275" y="12700"/>
                </a:lnTo>
                <a:lnTo>
                  <a:pt x="5417742" y="9525"/>
                </a:lnTo>
                <a:lnTo>
                  <a:pt x="5430442" y="4762"/>
                </a:lnTo>
                <a:close/>
              </a:path>
            </a:pathLst>
          </a:cu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2F8C87-B46F-5C4C-A0D5-6EEBD14CC8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15732" y="2222287"/>
                <a:ext cx="9966953" cy="3636511"/>
              </a:xfrm>
              <a:effectLst/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3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sz="3200" i="1">
                            <a:latin typeface="Cambria Math" panose="02040503050406030204" pitchFamily="18" charset="0"/>
                          </a:rPr>
                          <m:t>𝑞</m:t>
                        </m:r>
                      </m:num>
                      <m:den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sz="3200" i="1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US" altLang="zh-CN" sz="3200" i="1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⃗"/>
                        <m:ctrlPr>
                          <a:rPr lang="en-US" altLang="zh-CN" sz="32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32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US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m:rPr>
                        <m:sty m:val="p"/>
                      </m:rPr>
                      <a:rPr lang="en-US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en-US" altLang="zh-CN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  <m:r>
                      <a:rPr lang="en-US" altLang="zh-CN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altLang="zh-CN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𝜅</m:t>
                    </m:r>
                    <m:f>
                      <m:fPr>
                        <m:ctrlPr>
                          <a:rPr lang="en-US" altLang="zh-CN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𝜕𝜑</m:t>
                        </m:r>
                      </m:num>
                      <m:den>
                        <m:r>
                          <a:rPr lang="en-US" altLang="zh-CN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den>
                    </m:f>
                    <m:r>
                      <a:rPr lang="en-US" altLang="zh-CN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  <m:r>
                      <a:rPr lang="en-US" altLang="zh-CN" sz="3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altLang="zh-CN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zh-CN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𝜅</m:t>
                            </m:r>
                          </m:e>
                          <m:sup>
                            <m:r>
                              <a:rPr lang="en-US" altLang="zh-CN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den>
                    </m:f>
                    <m:r>
                      <a:rPr lang="zh-CN" alt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altLang="zh-CN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f>
                          <m:fPr>
                            <m:ctrlPr>
                              <a:rPr lang="en-US" altLang="zh-CN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altLang="zh-CN" sz="3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𝑘𝑦</m:t>
                                </m:r>
                              </m:e>
                              <m:sup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altLang="zh-CN" sz="3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p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sSup>
                              <m:sSupPr>
                                <m:ctrlPr>
                                  <a:rPr lang="en-US" altLang="zh-CN" sz="3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p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+1)</m:t>
                                </m:r>
                              </m:e>
                              <m:sup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</m:t>
                                </m:r>
                              </m:sup>
                            </m:sSup>
                            <m:r>
                              <a:rPr lang="en-US" altLang="zh-CN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den>
                        </m:f>
                        <m:sSub>
                          <m:sSubPr>
                            <m:ctrlPr>
                              <a:rPr lang="en-US" altLang="zh-CN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zh-CN" sz="3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sSup>
                          <m:sSupPr>
                            <m:ctrlPr>
                              <a:rPr lang="en-US" altLang="zh-CN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d>
                              <m:dPr>
                                <m:begChr m:val="{"/>
                                <m:endChr m:val="}"/>
                                <m:ctrlPr>
                                  <a:rPr lang="en-US" altLang="zh-CN" sz="3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acc>
                                  <m:accPr>
                                    <m:chr m:val="⃗"/>
                                    <m:ctrlP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</m:acc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⋅</m:t>
                                </m:r>
                                <m:acc>
                                  <m:accPr>
                                    <m:chr m:val="⃗"/>
                                    <m:ctrlP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sz="3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</m:sup>
                        </m:sSup>
                      </m:e>
                    </m:nary>
                  </m:oMath>
                </a14:m>
                <a:r>
                  <a:rPr lang="zh-CN" altLang="en-US" sz="3200" dirty="0"/>
                  <a:t> </a:t>
                </a:r>
                <a:endParaRPr lang="en-US" sz="3200" dirty="0"/>
              </a:p>
              <a:p>
                <a:pPr marL="0" indent="0">
                  <a:buNone/>
                </a:pPr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̃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</m:acc>
                  </m:oMath>
                </a14:m>
                <a:r>
                  <a:rPr lang="zh-CN" altLang="en-US" i="1" dirty="0">
                    <a:latin typeface="Cambria Math" panose="02040503050406030204" pitchFamily="18" charset="0"/>
                  </a:rPr>
                  <a:t>                 </a:t>
                </a:r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zh-CN" altLang="en-US" i="1" dirty="0" smtClean="0">
                        <a:latin typeface="Cambria Math" panose="02040503050406030204" pitchFamily="18" charset="0"/>
                      </a:rPr>
                      <m:t>𝜅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=−</m:t>
                    </m:r>
                    <m:r>
                      <m:rPr>
                        <m:sty m:val="p"/>
                      </m:rPr>
                      <a:rPr lang="en-US" altLang="zh-CN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m:rPr>
                        <m:sty m:val="p"/>
                      </m:rPr>
                      <a:rPr lang="en-US" altLang="zh-CN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ln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</m:t>
                    </m:r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      </a:t>
                </a:r>
                <a:r>
                  <a:rPr lang="en-US" altLang="zh-CN" dirty="0"/>
                  <a:t>background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density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gradient</a:t>
                </a:r>
              </a:p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</m:den>
                    </m:f>
                  </m:oMath>
                </a14:m>
                <a:r>
                  <a:rPr lang="zh-CN" altLang="en-US" dirty="0"/>
                  <a:t>                   </a:t>
                </a:r>
                <a:r>
                  <a:rPr lang="en-US" altLang="zh-CN" dirty="0"/>
                  <a:t>reciprocal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of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electron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resistivity</a:t>
                </a: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2F8C87-B46F-5C4C-A0D5-6EEBD14CC8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15732" y="2222287"/>
                <a:ext cx="9966953" cy="3636511"/>
              </a:xfrm>
              <a:blipFill>
                <a:blip r:embed="rId2"/>
                <a:stretch>
                  <a:fillRect l="-1272" t="-4181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041239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F1E0D4A3-ECB8-4689-ABDB-9CE848CE83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F38A4F-DBF2-8545-AFDF-9C196F0374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effectLst/>
        </p:spPr>
        <p:txBody>
          <a:bodyPr anchor="ctr">
            <a:normAutofit/>
          </a:bodyPr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</a:rPr>
              <a:t>Numerically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Solving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the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SUF-BHM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equation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8854772B-9C8F-4037-89E0-3A45208AB3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7093" y="1576408"/>
            <a:ext cx="10917814" cy="4638125"/>
          </a:xfrm>
          <a:custGeom>
            <a:avLst/>
            <a:gdLst>
              <a:gd name="connsiteX0" fmla="*/ 5441025 w 10917814"/>
              <a:gd name="connsiteY0" fmla="*/ 0 h 4638125"/>
              <a:gd name="connsiteX1" fmla="*/ 5453725 w 10917814"/>
              <a:gd name="connsiteY1" fmla="*/ 0 h 4638125"/>
              <a:gd name="connsiteX2" fmla="*/ 5464308 w 10917814"/>
              <a:gd name="connsiteY2" fmla="*/ 0 h 4638125"/>
              <a:gd name="connsiteX3" fmla="*/ 5477009 w 10917814"/>
              <a:gd name="connsiteY3" fmla="*/ 4762 h 4638125"/>
              <a:gd name="connsiteX4" fmla="*/ 5489708 w 10917814"/>
              <a:gd name="connsiteY4" fmla="*/ 9525 h 4638125"/>
              <a:gd name="connsiteX5" fmla="*/ 5498175 w 10917814"/>
              <a:gd name="connsiteY5" fmla="*/ 12700 h 4638125"/>
              <a:gd name="connsiteX6" fmla="*/ 5865801 w 10917814"/>
              <a:gd name="connsiteY6" fmla="*/ 288419 h 4638125"/>
              <a:gd name="connsiteX7" fmla="*/ 10765009 w 10917814"/>
              <a:gd name="connsiteY7" fmla="*/ 288419 h 4638125"/>
              <a:gd name="connsiteX8" fmla="*/ 10917814 w 10917814"/>
              <a:gd name="connsiteY8" fmla="*/ 441224 h 4638125"/>
              <a:gd name="connsiteX9" fmla="*/ 10917814 w 10917814"/>
              <a:gd name="connsiteY9" fmla="*/ 4485320 h 4638125"/>
              <a:gd name="connsiteX10" fmla="*/ 10765009 w 10917814"/>
              <a:gd name="connsiteY10" fmla="*/ 4638125 h 4638125"/>
              <a:gd name="connsiteX11" fmla="*/ 152805 w 10917814"/>
              <a:gd name="connsiteY11" fmla="*/ 4638125 h 4638125"/>
              <a:gd name="connsiteX12" fmla="*/ 0 w 10917814"/>
              <a:gd name="connsiteY12" fmla="*/ 4485320 h 4638125"/>
              <a:gd name="connsiteX13" fmla="*/ 0 w 10917814"/>
              <a:gd name="connsiteY13" fmla="*/ 441224 h 4638125"/>
              <a:gd name="connsiteX14" fmla="*/ 152805 w 10917814"/>
              <a:gd name="connsiteY14" fmla="*/ 288419 h 4638125"/>
              <a:gd name="connsiteX15" fmla="*/ 5041650 w 10917814"/>
              <a:gd name="connsiteY15" fmla="*/ 288419 h 4638125"/>
              <a:gd name="connsiteX16" fmla="*/ 5409275 w 10917814"/>
              <a:gd name="connsiteY16" fmla="*/ 12700 h 4638125"/>
              <a:gd name="connsiteX17" fmla="*/ 5417742 w 10917814"/>
              <a:gd name="connsiteY17" fmla="*/ 9525 h 4638125"/>
              <a:gd name="connsiteX18" fmla="*/ 5430442 w 10917814"/>
              <a:gd name="connsiteY18" fmla="*/ 4762 h 4638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0917814" h="4638125">
                <a:moveTo>
                  <a:pt x="5441025" y="0"/>
                </a:moveTo>
                <a:lnTo>
                  <a:pt x="5453725" y="0"/>
                </a:lnTo>
                <a:lnTo>
                  <a:pt x="5464308" y="0"/>
                </a:lnTo>
                <a:lnTo>
                  <a:pt x="5477009" y="4762"/>
                </a:lnTo>
                <a:lnTo>
                  <a:pt x="5489708" y="9525"/>
                </a:lnTo>
                <a:lnTo>
                  <a:pt x="5498175" y="12700"/>
                </a:lnTo>
                <a:lnTo>
                  <a:pt x="5865801" y="288419"/>
                </a:lnTo>
                <a:lnTo>
                  <a:pt x="10765009" y="288419"/>
                </a:lnTo>
                <a:cubicBezTo>
                  <a:pt x="10849401" y="288419"/>
                  <a:pt x="10917814" y="356832"/>
                  <a:pt x="10917814" y="441224"/>
                </a:cubicBezTo>
                <a:lnTo>
                  <a:pt x="10917814" y="4485320"/>
                </a:lnTo>
                <a:cubicBezTo>
                  <a:pt x="10917814" y="4569712"/>
                  <a:pt x="10849401" y="4638125"/>
                  <a:pt x="10765009" y="4638125"/>
                </a:cubicBezTo>
                <a:lnTo>
                  <a:pt x="152805" y="4638125"/>
                </a:lnTo>
                <a:cubicBezTo>
                  <a:pt x="68413" y="4638125"/>
                  <a:pt x="0" y="4569712"/>
                  <a:pt x="0" y="4485320"/>
                </a:cubicBezTo>
                <a:lnTo>
                  <a:pt x="0" y="441224"/>
                </a:lnTo>
                <a:cubicBezTo>
                  <a:pt x="0" y="356832"/>
                  <a:pt x="68413" y="288419"/>
                  <a:pt x="152805" y="288419"/>
                </a:cubicBezTo>
                <a:lnTo>
                  <a:pt x="5041650" y="288419"/>
                </a:lnTo>
                <a:lnTo>
                  <a:pt x="5409275" y="12700"/>
                </a:lnTo>
                <a:lnTo>
                  <a:pt x="5417742" y="9525"/>
                </a:lnTo>
                <a:lnTo>
                  <a:pt x="5430442" y="4762"/>
                </a:lnTo>
                <a:close/>
              </a:path>
            </a:pathLst>
          </a:cu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2F8C87-B46F-5C4C-A0D5-6EEBD14CC8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15732" y="2222287"/>
                <a:ext cx="9966953" cy="3636511"/>
              </a:xfrm>
              <a:effectLst/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endParaRPr lang="en-US" sz="3200" dirty="0"/>
              </a:p>
              <a:p>
                <a:r>
                  <a:rPr lang="en-US" altLang="zh-CN" sz="2400" dirty="0"/>
                  <a:t>Spectral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Method: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Expand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quantities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in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Fourier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basis</a:t>
                </a:r>
              </a:p>
              <a:p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𝜑</m:t>
                                </m:r>
                              </m:e>
                            </m:acc>
                          </m:e>
                          <m:sub>
                            <m:acc>
                              <m:accPr>
                                <m:chr m:val="⃗"/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acc>
                          </m:sub>
                        </m:sSub>
                        <m:sSup>
                          <m:sSup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acc>
                              <m:accPr>
                                <m:chr m:val="⃗"/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acc>
                            <m:r>
                              <a:rPr lang="en-US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acc>
                              <m:accPr>
                                <m:chr m:val="⃗"/>
                                <m:ctrlP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sup>
                        </m:sSup>
                      </m:e>
                    </m:nary>
                  </m:oMath>
                </a14:m>
                <a:endParaRPr lang="en-US" sz="2400" dirty="0"/>
              </a:p>
              <a:p>
                <a:r>
                  <a:rPr lang="en-US" altLang="zh-CN" sz="2400" dirty="0"/>
                  <a:t>The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Poisson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equation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governing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q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and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potential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becomes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trivial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</m:acc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=(−</m:t>
                    </m:r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𝑘𝑥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𝑘𝑦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−1)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e>
                        </m:acc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zh-CN" altLang="en-US" sz="2400" dirty="0"/>
                  <a:t> </a:t>
                </a:r>
                <a:r>
                  <a:rPr lang="en-US" altLang="zh-CN" sz="2400" dirty="0"/>
                  <a:t>for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non-zonal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modes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(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𝑘𝑦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≠0</m:t>
                    </m:r>
                  </m:oMath>
                </a14:m>
                <a:r>
                  <a:rPr lang="en-US" altLang="zh-CN" sz="2400" dirty="0"/>
                  <a:t>)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</m:acc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=(−</m:t>
                    </m:r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𝑘𝑥</m:t>
                        </m:r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2400" i="1">
                        <a:latin typeface="Cambria Math" panose="02040503050406030204" pitchFamily="18" charset="0"/>
                      </a:rPr>
                      <m:t>)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e>
                        </m:acc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zh-CN" altLang="en-US" sz="2400" dirty="0"/>
                  <a:t> </a:t>
                </a:r>
                <a:r>
                  <a:rPr lang="en-US" altLang="zh-CN" sz="2400" dirty="0"/>
                  <a:t>for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zonal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modes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(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𝑘𝑦</m:t>
                    </m:r>
                    <m:r>
                      <a:rPr lang="en-US" altLang="zh-CN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altLang="zh-CN" sz="2400" dirty="0"/>
                  <a:t>)</a:t>
                </a:r>
              </a:p>
              <a:p>
                <a:endParaRPr lang="en-US" altLang="zh-CN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2F8C87-B46F-5C4C-A0D5-6EEBD14CC8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15732" y="2222287"/>
                <a:ext cx="9966953" cy="3636511"/>
              </a:xfrm>
              <a:blipFill>
                <a:blip r:embed="rId2"/>
                <a:stretch>
                  <a:fillRect l="-636" r="-382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859252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F1E0D4A3-ECB8-4689-ABDB-9CE848CE83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F38A4F-DBF2-8545-AFDF-9C196F0374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effectLst/>
        </p:spPr>
        <p:txBody>
          <a:bodyPr anchor="ctr">
            <a:normAutofit/>
          </a:bodyPr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</a:rPr>
              <a:t>The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pseudo-spectral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method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8854772B-9C8F-4037-89E0-3A45208AB3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7093" y="1576408"/>
            <a:ext cx="10917814" cy="4638125"/>
          </a:xfrm>
          <a:custGeom>
            <a:avLst/>
            <a:gdLst>
              <a:gd name="connsiteX0" fmla="*/ 5441025 w 10917814"/>
              <a:gd name="connsiteY0" fmla="*/ 0 h 4638125"/>
              <a:gd name="connsiteX1" fmla="*/ 5453725 w 10917814"/>
              <a:gd name="connsiteY1" fmla="*/ 0 h 4638125"/>
              <a:gd name="connsiteX2" fmla="*/ 5464308 w 10917814"/>
              <a:gd name="connsiteY2" fmla="*/ 0 h 4638125"/>
              <a:gd name="connsiteX3" fmla="*/ 5477009 w 10917814"/>
              <a:gd name="connsiteY3" fmla="*/ 4762 h 4638125"/>
              <a:gd name="connsiteX4" fmla="*/ 5489708 w 10917814"/>
              <a:gd name="connsiteY4" fmla="*/ 9525 h 4638125"/>
              <a:gd name="connsiteX5" fmla="*/ 5498175 w 10917814"/>
              <a:gd name="connsiteY5" fmla="*/ 12700 h 4638125"/>
              <a:gd name="connsiteX6" fmla="*/ 5865801 w 10917814"/>
              <a:gd name="connsiteY6" fmla="*/ 288419 h 4638125"/>
              <a:gd name="connsiteX7" fmla="*/ 10765009 w 10917814"/>
              <a:gd name="connsiteY7" fmla="*/ 288419 h 4638125"/>
              <a:gd name="connsiteX8" fmla="*/ 10917814 w 10917814"/>
              <a:gd name="connsiteY8" fmla="*/ 441224 h 4638125"/>
              <a:gd name="connsiteX9" fmla="*/ 10917814 w 10917814"/>
              <a:gd name="connsiteY9" fmla="*/ 4485320 h 4638125"/>
              <a:gd name="connsiteX10" fmla="*/ 10765009 w 10917814"/>
              <a:gd name="connsiteY10" fmla="*/ 4638125 h 4638125"/>
              <a:gd name="connsiteX11" fmla="*/ 152805 w 10917814"/>
              <a:gd name="connsiteY11" fmla="*/ 4638125 h 4638125"/>
              <a:gd name="connsiteX12" fmla="*/ 0 w 10917814"/>
              <a:gd name="connsiteY12" fmla="*/ 4485320 h 4638125"/>
              <a:gd name="connsiteX13" fmla="*/ 0 w 10917814"/>
              <a:gd name="connsiteY13" fmla="*/ 441224 h 4638125"/>
              <a:gd name="connsiteX14" fmla="*/ 152805 w 10917814"/>
              <a:gd name="connsiteY14" fmla="*/ 288419 h 4638125"/>
              <a:gd name="connsiteX15" fmla="*/ 5041650 w 10917814"/>
              <a:gd name="connsiteY15" fmla="*/ 288419 h 4638125"/>
              <a:gd name="connsiteX16" fmla="*/ 5409275 w 10917814"/>
              <a:gd name="connsiteY16" fmla="*/ 12700 h 4638125"/>
              <a:gd name="connsiteX17" fmla="*/ 5417742 w 10917814"/>
              <a:gd name="connsiteY17" fmla="*/ 9525 h 4638125"/>
              <a:gd name="connsiteX18" fmla="*/ 5430442 w 10917814"/>
              <a:gd name="connsiteY18" fmla="*/ 4762 h 4638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0917814" h="4638125">
                <a:moveTo>
                  <a:pt x="5441025" y="0"/>
                </a:moveTo>
                <a:lnTo>
                  <a:pt x="5453725" y="0"/>
                </a:lnTo>
                <a:lnTo>
                  <a:pt x="5464308" y="0"/>
                </a:lnTo>
                <a:lnTo>
                  <a:pt x="5477009" y="4762"/>
                </a:lnTo>
                <a:lnTo>
                  <a:pt x="5489708" y="9525"/>
                </a:lnTo>
                <a:lnTo>
                  <a:pt x="5498175" y="12700"/>
                </a:lnTo>
                <a:lnTo>
                  <a:pt x="5865801" y="288419"/>
                </a:lnTo>
                <a:lnTo>
                  <a:pt x="10765009" y="288419"/>
                </a:lnTo>
                <a:cubicBezTo>
                  <a:pt x="10849401" y="288419"/>
                  <a:pt x="10917814" y="356832"/>
                  <a:pt x="10917814" y="441224"/>
                </a:cubicBezTo>
                <a:lnTo>
                  <a:pt x="10917814" y="4485320"/>
                </a:lnTo>
                <a:cubicBezTo>
                  <a:pt x="10917814" y="4569712"/>
                  <a:pt x="10849401" y="4638125"/>
                  <a:pt x="10765009" y="4638125"/>
                </a:cubicBezTo>
                <a:lnTo>
                  <a:pt x="152805" y="4638125"/>
                </a:lnTo>
                <a:cubicBezTo>
                  <a:pt x="68413" y="4638125"/>
                  <a:pt x="0" y="4569712"/>
                  <a:pt x="0" y="4485320"/>
                </a:cubicBezTo>
                <a:lnTo>
                  <a:pt x="0" y="441224"/>
                </a:lnTo>
                <a:cubicBezTo>
                  <a:pt x="0" y="356832"/>
                  <a:pt x="68413" y="288419"/>
                  <a:pt x="152805" y="288419"/>
                </a:cubicBezTo>
                <a:lnTo>
                  <a:pt x="5041650" y="288419"/>
                </a:lnTo>
                <a:lnTo>
                  <a:pt x="5409275" y="12700"/>
                </a:lnTo>
                <a:lnTo>
                  <a:pt x="5417742" y="9525"/>
                </a:lnTo>
                <a:lnTo>
                  <a:pt x="5430442" y="4762"/>
                </a:lnTo>
                <a:close/>
              </a:path>
            </a:pathLst>
          </a:cu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2F8C87-B46F-5C4C-A0D5-6EEBD14CC8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36219" y="2285936"/>
                <a:ext cx="9966953" cy="3636511"/>
              </a:xfrm>
              <a:effectLst/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endParaRPr lang="en-US" sz="3200" dirty="0"/>
              </a:p>
              <a:p>
                <a:r>
                  <a:rPr lang="en-US" altLang="zh-CN" dirty="0"/>
                  <a:t>After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performing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the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Fourier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transform,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our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PDE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becomes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a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system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of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“linear”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ODEs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with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one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complication: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𝐹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(−</m:t>
                          </m:r>
                          <m:f>
                            <m:f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𝜑</m:t>
                              </m:r>
                            </m:num>
                            <m:den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den>
                          </m:f>
                          <m:f>
                            <m:f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num>
                            <m:den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𝜑</m:t>
                              </m:r>
                            </m:num>
                            <m:den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  <m:f>
                            <m:f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num>
                            <m:den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den>
                          </m:f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𝜅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𝑖𝑘𝑦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e>
                          </m:acc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  <m:sSup>
                        <m:sSup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e>
                          </m:acc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𝜅</m:t>
                              </m:r>
                            </m:e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den>
                      </m:f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𝑘𝑦</m:t>
                              </m:r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+1)</m:t>
                              </m:r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e>
                          </m:acc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altLang="zh-CN" dirty="0"/>
              </a:p>
              <a:p>
                <a:r>
                  <a:rPr lang="en-US" altLang="zh-CN" dirty="0"/>
                  <a:t>There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is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a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non-linear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term,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which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is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a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product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in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physical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space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but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a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convolution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in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Fourier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space</a:t>
                </a:r>
              </a:p>
              <a:p>
                <a:r>
                  <a:rPr lang="en-US" altLang="zh-CN" dirty="0"/>
                  <a:t>The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idea: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work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in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Fourier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space,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but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compute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the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non-linear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term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in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physical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space.</a:t>
                </a:r>
              </a:p>
              <a:p>
                <a:endParaRPr lang="en-US" altLang="zh-CN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2F8C87-B46F-5C4C-A0D5-6EEBD14CC8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36219" y="2285936"/>
                <a:ext cx="9966953" cy="3636511"/>
              </a:xfrm>
              <a:blipFill>
                <a:blip r:embed="rId2"/>
                <a:stretch>
                  <a:fillRect l="-254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171202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F1E0D4A3-ECB8-4689-ABDB-9CE848CE83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F38A4F-DBF2-8545-AFDF-9C196F0374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effectLst/>
        </p:spPr>
        <p:txBody>
          <a:bodyPr anchor="ctr">
            <a:normAutofit/>
          </a:bodyPr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</a:rPr>
              <a:t>Numerical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Stability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Considerations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8854772B-9C8F-4037-89E0-3A45208AB3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7093" y="1576408"/>
            <a:ext cx="10917814" cy="4638125"/>
          </a:xfrm>
          <a:custGeom>
            <a:avLst/>
            <a:gdLst>
              <a:gd name="connsiteX0" fmla="*/ 5441025 w 10917814"/>
              <a:gd name="connsiteY0" fmla="*/ 0 h 4638125"/>
              <a:gd name="connsiteX1" fmla="*/ 5453725 w 10917814"/>
              <a:gd name="connsiteY1" fmla="*/ 0 h 4638125"/>
              <a:gd name="connsiteX2" fmla="*/ 5464308 w 10917814"/>
              <a:gd name="connsiteY2" fmla="*/ 0 h 4638125"/>
              <a:gd name="connsiteX3" fmla="*/ 5477009 w 10917814"/>
              <a:gd name="connsiteY3" fmla="*/ 4762 h 4638125"/>
              <a:gd name="connsiteX4" fmla="*/ 5489708 w 10917814"/>
              <a:gd name="connsiteY4" fmla="*/ 9525 h 4638125"/>
              <a:gd name="connsiteX5" fmla="*/ 5498175 w 10917814"/>
              <a:gd name="connsiteY5" fmla="*/ 12700 h 4638125"/>
              <a:gd name="connsiteX6" fmla="*/ 5865801 w 10917814"/>
              <a:gd name="connsiteY6" fmla="*/ 288419 h 4638125"/>
              <a:gd name="connsiteX7" fmla="*/ 10765009 w 10917814"/>
              <a:gd name="connsiteY7" fmla="*/ 288419 h 4638125"/>
              <a:gd name="connsiteX8" fmla="*/ 10917814 w 10917814"/>
              <a:gd name="connsiteY8" fmla="*/ 441224 h 4638125"/>
              <a:gd name="connsiteX9" fmla="*/ 10917814 w 10917814"/>
              <a:gd name="connsiteY9" fmla="*/ 4485320 h 4638125"/>
              <a:gd name="connsiteX10" fmla="*/ 10765009 w 10917814"/>
              <a:gd name="connsiteY10" fmla="*/ 4638125 h 4638125"/>
              <a:gd name="connsiteX11" fmla="*/ 152805 w 10917814"/>
              <a:gd name="connsiteY11" fmla="*/ 4638125 h 4638125"/>
              <a:gd name="connsiteX12" fmla="*/ 0 w 10917814"/>
              <a:gd name="connsiteY12" fmla="*/ 4485320 h 4638125"/>
              <a:gd name="connsiteX13" fmla="*/ 0 w 10917814"/>
              <a:gd name="connsiteY13" fmla="*/ 441224 h 4638125"/>
              <a:gd name="connsiteX14" fmla="*/ 152805 w 10917814"/>
              <a:gd name="connsiteY14" fmla="*/ 288419 h 4638125"/>
              <a:gd name="connsiteX15" fmla="*/ 5041650 w 10917814"/>
              <a:gd name="connsiteY15" fmla="*/ 288419 h 4638125"/>
              <a:gd name="connsiteX16" fmla="*/ 5409275 w 10917814"/>
              <a:gd name="connsiteY16" fmla="*/ 12700 h 4638125"/>
              <a:gd name="connsiteX17" fmla="*/ 5417742 w 10917814"/>
              <a:gd name="connsiteY17" fmla="*/ 9525 h 4638125"/>
              <a:gd name="connsiteX18" fmla="*/ 5430442 w 10917814"/>
              <a:gd name="connsiteY18" fmla="*/ 4762 h 4638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0917814" h="4638125">
                <a:moveTo>
                  <a:pt x="5441025" y="0"/>
                </a:moveTo>
                <a:lnTo>
                  <a:pt x="5453725" y="0"/>
                </a:lnTo>
                <a:lnTo>
                  <a:pt x="5464308" y="0"/>
                </a:lnTo>
                <a:lnTo>
                  <a:pt x="5477009" y="4762"/>
                </a:lnTo>
                <a:lnTo>
                  <a:pt x="5489708" y="9525"/>
                </a:lnTo>
                <a:lnTo>
                  <a:pt x="5498175" y="12700"/>
                </a:lnTo>
                <a:lnTo>
                  <a:pt x="5865801" y="288419"/>
                </a:lnTo>
                <a:lnTo>
                  <a:pt x="10765009" y="288419"/>
                </a:lnTo>
                <a:cubicBezTo>
                  <a:pt x="10849401" y="288419"/>
                  <a:pt x="10917814" y="356832"/>
                  <a:pt x="10917814" y="441224"/>
                </a:cubicBezTo>
                <a:lnTo>
                  <a:pt x="10917814" y="4485320"/>
                </a:lnTo>
                <a:cubicBezTo>
                  <a:pt x="10917814" y="4569712"/>
                  <a:pt x="10849401" y="4638125"/>
                  <a:pt x="10765009" y="4638125"/>
                </a:cubicBezTo>
                <a:lnTo>
                  <a:pt x="152805" y="4638125"/>
                </a:lnTo>
                <a:cubicBezTo>
                  <a:pt x="68413" y="4638125"/>
                  <a:pt x="0" y="4569712"/>
                  <a:pt x="0" y="4485320"/>
                </a:cubicBezTo>
                <a:lnTo>
                  <a:pt x="0" y="441224"/>
                </a:lnTo>
                <a:cubicBezTo>
                  <a:pt x="0" y="356832"/>
                  <a:pt x="68413" y="288419"/>
                  <a:pt x="152805" y="288419"/>
                </a:cubicBezTo>
                <a:lnTo>
                  <a:pt x="5041650" y="288419"/>
                </a:lnTo>
                <a:lnTo>
                  <a:pt x="5409275" y="12700"/>
                </a:lnTo>
                <a:lnTo>
                  <a:pt x="5417742" y="9525"/>
                </a:lnTo>
                <a:lnTo>
                  <a:pt x="5430442" y="4762"/>
                </a:lnTo>
                <a:close/>
              </a:path>
            </a:pathLst>
          </a:cu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2F8C87-B46F-5C4C-A0D5-6EEBD14CC8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36219" y="2285936"/>
                <a:ext cx="9966953" cy="3636511"/>
              </a:xfrm>
              <a:effectLst/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endParaRPr lang="en-US" sz="3200" dirty="0"/>
              </a:p>
              <a:p>
                <a:r>
                  <a:rPr lang="en-US" altLang="zh-CN" dirty="0"/>
                  <a:t>De-aliasing: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Higher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wave-number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terms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get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aliased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into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lower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terms</a:t>
                </a:r>
              </a:p>
              <a:p>
                <a:pPr marL="0" indent="0">
                  <a:buNone/>
                </a:pPr>
                <a:r>
                  <a:rPr lang="zh-CN" altLang="en-US" dirty="0"/>
                  <a:t>      </a:t>
                </a:r>
                <a:r>
                  <a:rPr lang="en-US" altLang="zh-CN" dirty="0"/>
                  <a:t>Solution: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Standard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3/2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rule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for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de-aliasing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(zero-padding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3/2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extra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modes)</a:t>
                </a:r>
              </a:p>
              <a:p>
                <a:r>
                  <a:rPr lang="en-US" altLang="zh-CN" dirty="0"/>
                  <a:t>Energy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Built-up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in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small-scale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modes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as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a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result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of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non-linear terms</a:t>
                </a:r>
              </a:p>
              <a:p>
                <a:pPr marL="0" indent="0">
                  <a:buNone/>
                </a:pPr>
                <a:r>
                  <a:rPr lang="en-US" altLang="zh-CN" dirty="0"/>
                  <a:t>      Solution: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Introduce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a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fictitious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hyper-viscosity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term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𝜈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8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zh-CN" altLang="en-US" dirty="0"/>
                  <a:t> </a:t>
                </a:r>
                <a:endParaRPr lang="en-US" altLang="zh-CN" dirty="0"/>
              </a:p>
              <a:p>
                <a:r>
                  <a:rPr lang="en-US" altLang="zh-CN" dirty="0"/>
                  <a:t>Energy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Built-up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in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large-scale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modes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in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stronger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turbulence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regime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(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𝜅</m:t>
                    </m:r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≈1</m:t>
                    </m:r>
                  </m:oMath>
                </a14:m>
                <a:r>
                  <a:rPr lang="en-US" altLang="zh-CN" dirty="0"/>
                  <a:t>)</a:t>
                </a:r>
              </a:p>
              <a:p>
                <a:pPr marL="0" indent="0">
                  <a:buNone/>
                </a:pPr>
                <a:r>
                  <a:rPr lang="zh-CN" altLang="en-US" dirty="0"/>
                  <a:t>      </a:t>
                </a:r>
                <a:r>
                  <a:rPr lang="en-US" altLang="zh-CN" dirty="0"/>
                  <a:t>Solution: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Introduce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a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linear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damping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term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𝜅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</m:oMath>
                </a14:m>
                <a:endParaRPr lang="en-US" altLang="zh-CN" dirty="0"/>
              </a:p>
              <a:p>
                <a:endParaRPr lang="en-US" altLang="zh-CN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2F8C87-B46F-5C4C-A0D5-6EEBD14CC8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36219" y="2285936"/>
                <a:ext cx="9966953" cy="3636511"/>
              </a:xfrm>
              <a:blipFill>
                <a:blip r:embed="rId2"/>
                <a:stretch>
                  <a:fillRect l="-254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619281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F1E0D4A3-ECB8-4689-ABDB-9CE848CE83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F38A4F-DBF2-8545-AFDF-9C196F0374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effectLst/>
        </p:spPr>
        <p:txBody>
          <a:bodyPr anchor="ctr">
            <a:normAutofit/>
          </a:bodyPr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</a:rPr>
              <a:t>Choices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of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Parameters,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time-integration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scheme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and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I.C.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8854772B-9C8F-4037-89E0-3A45208AB3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7093" y="1576408"/>
            <a:ext cx="10917814" cy="4638125"/>
          </a:xfrm>
          <a:custGeom>
            <a:avLst/>
            <a:gdLst>
              <a:gd name="connsiteX0" fmla="*/ 5441025 w 10917814"/>
              <a:gd name="connsiteY0" fmla="*/ 0 h 4638125"/>
              <a:gd name="connsiteX1" fmla="*/ 5453725 w 10917814"/>
              <a:gd name="connsiteY1" fmla="*/ 0 h 4638125"/>
              <a:gd name="connsiteX2" fmla="*/ 5464308 w 10917814"/>
              <a:gd name="connsiteY2" fmla="*/ 0 h 4638125"/>
              <a:gd name="connsiteX3" fmla="*/ 5477009 w 10917814"/>
              <a:gd name="connsiteY3" fmla="*/ 4762 h 4638125"/>
              <a:gd name="connsiteX4" fmla="*/ 5489708 w 10917814"/>
              <a:gd name="connsiteY4" fmla="*/ 9525 h 4638125"/>
              <a:gd name="connsiteX5" fmla="*/ 5498175 w 10917814"/>
              <a:gd name="connsiteY5" fmla="*/ 12700 h 4638125"/>
              <a:gd name="connsiteX6" fmla="*/ 5865801 w 10917814"/>
              <a:gd name="connsiteY6" fmla="*/ 288419 h 4638125"/>
              <a:gd name="connsiteX7" fmla="*/ 10765009 w 10917814"/>
              <a:gd name="connsiteY7" fmla="*/ 288419 h 4638125"/>
              <a:gd name="connsiteX8" fmla="*/ 10917814 w 10917814"/>
              <a:gd name="connsiteY8" fmla="*/ 441224 h 4638125"/>
              <a:gd name="connsiteX9" fmla="*/ 10917814 w 10917814"/>
              <a:gd name="connsiteY9" fmla="*/ 4485320 h 4638125"/>
              <a:gd name="connsiteX10" fmla="*/ 10765009 w 10917814"/>
              <a:gd name="connsiteY10" fmla="*/ 4638125 h 4638125"/>
              <a:gd name="connsiteX11" fmla="*/ 152805 w 10917814"/>
              <a:gd name="connsiteY11" fmla="*/ 4638125 h 4638125"/>
              <a:gd name="connsiteX12" fmla="*/ 0 w 10917814"/>
              <a:gd name="connsiteY12" fmla="*/ 4485320 h 4638125"/>
              <a:gd name="connsiteX13" fmla="*/ 0 w 10917814"/>
              <a:gd name="connsiteY13" fmla="*/ 441224 h 4638125"/>
              <a:gd name="connsiteX14" fmla="*/ 152805 w 10917814"/>
              <a:gd name="connsiteY14" fmla="*/ 288419 h 4638125"/>
              <a:gd name="connsiteX15" fmla="*/ 5041650 w 10917814"/>
              <a:gd name="connsiteY15" fmla="*/ 288419 h 4638125"/>
              <a:gd name="connsiteX16" fmla="*/ 5409275 w 10917814"/>
              <a:gd name="connsiteY16" fmla="*/ 12700 h 4638125"/>
              <a:gd name="connsiteX17" fmla="*/ 5417742 w 10917814"/>
              <a:gd name="connsiteY17" fmla="*/ 9525 h 4638125"/>
              <a:gd name="connsiteX18" fmla="*/ 5430442 w 10917814"/>
              <a:gd name="connsiteY18" fmla="*/ 4762 h 4638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0917814" h="4638125">
                <a:moveTo>
                  <a:pt x="5441025" y="0"/>
                </a:moveTo>
                <a:lnTo>
                  <a:pt x="5453725" y="0"/>
                </a:lnTo>
                <a:lnTo>
                  <a:pt x="5464308" y="0"/>
                </a:lnTo>
                <a:lnTo>
                  <a:pt x="5477009" y="4762"/>
                </a:lnTo>
                <a:lnTo>
                  <a:pt x="5489708" y="9525"/>
                </a:lnTo>
                <a:lnTo>
                  <a:pt x="5498175" y="12700"/>
                </a:lnTo>
                <a:lnTo>
                  <a:pt x="5865801" y="288419"/>
                </a:lnTo>
                <a:lnTo>
                  <a:pt x="10765009" y="288419"/>
                </a:lnTo>
                <a:cubicBezTo>
                  <a:pt x="10849401" y="288419"/>
                  <a:pt x="10917814" y="356832"/>
                  <a:pt x="10917814" y="441224"/>
                </a:cubicBezTo>
                <a:lnTo>
                  <a:pt x="10917814" y="4485320"/>
                </a:lnTo>
                <a:cubicBezTo>
                  <a:pt x="10917814" y="4569712"/>
                  <a:pt x="10849401" y="4638125"/>
                  <a:pt x="10765009" y="4638125"/>
                </a:cubicBezTo>
                <a:lnTo>
                  <a:pt x="152805" y="4638125"/>
                </a:lnTo>
                <a:cubicBezTo>
                  <a:pt x="68413" y="4638125"/>
                  <a:pt x="0" y="4569712"/>
                  <a:pt x="0" y="4485320"/>
                </a:cubicBezTo>
                <a:lnTo>
                  <a:pt x="0" y="441224"/>
                </a:lnTo>
                <a:cubicBezTo>
                  <a:pt x="0" y="356832"/>
                  <a:pt x="68413" y="288419"/>
                  <a:pt x="152805" y="288419"/>
                </a:cubicBezTo>
                <a:lnTo>
                  <a:pt x="5041650" y="288419"/>
                </a:lnTo>
                <a:lnTo>
                  <a:pt x="5409275" y="12700"/>
                </a:lnTo>
                <a:lnTo>
                  <a:pt x="5417742" y="9525"/>
                </a:lnTo>
                <a:lnTo>
                  <a:pt x="5430442" y="4762"/>
                </a:lnTo>
                <a:close/>
              </a:path>
            </a:pathLst>
          </a:cu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2F8C87-B46F-5C4C-A0D5-6EEBD14CC8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36219" y="2285936"/>
                <a:ext cx="9966953" cy="3636511"/>
              </a:xfrm>
              <a:effectLst/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endParaRPr lang="en-US" sz="3200" dirty="0"/>
              </a:p>
              <a:p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=5,</m:t>
                    </m:r>
                    <m:r>
                      <a:rPr lang="zh-CN" alt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=5∙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−4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zh-CN" alt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  <m:r>
                      <a:rPr lang="zh-CN" alt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𝜈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=2∙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−20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zh-CN" alt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𝑑𝑡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=5∙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−3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zh-CN" alt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=256</m:t>
                    </m:r>
                  </m:oMath>
                </a14:m>
                <a:endParaRPr lang="en-US" altLang="zh-CN" b="0" dirty="0">
                  <a:ea typeface="Cambria Math" panose="02040503050406030204" pitchFamily="18" charset="0"/>
                </a:endParaRPr>
              </a:p>
              <a:p>
                <a:r>
                  <a:rPr lang="en-US" altLang="zh-CN" dirty="0"/>
                  <a:t>Kappa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being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0.5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representing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weak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turbulence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regime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and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1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for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stronger</a:t>
                </a:r>
                <a:r>
                  <a:rPr lang="zh-CN" altLang="en-US" dirty="0"/>
                  <a:t> </a:t>
                </a:r>
                <a:endParaRPr lang="en-US" altLang="zh-CN" dirty="0"/>
              </a:p>
              <a:p>
                <a:r>
                  <a:rPr lang="en-US" altLang="zh-CN" dirty="0"/>
                  <a:t>4</a:t>
                </a:r>
                <a:r>
                  <a:rPr lang="en-US" altLang="zh-CN" baseline="30000" dirty="0"/>
                  <a:t>th</a:t>
                </a:r>
                <a:r>
                  <a:rPr lang="en-US" altLang="zh-CN" dirty="0"/>
                  <a:t>-order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Implicit-Explicit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Additive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Runge-</a:t>
                </a:r>
                <a:r>
                  <a:rPr lang="en-US" altLang="zh-CN" dirty="0" err="1"/>
                  <a:t>Kutta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(ARK4)</a:t>
                </a:r>
              </a:p>
              <a:p>
                <a:r>
                  <a:rPr lang="en-US" altLang="zh-CN" dirty="0"/>
                  <a:t>Initial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condition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is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generated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by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N</a:t>
                </a:r>
                <a:r>
                  <a:rPr lang="en-US" altLang="zh-CN" baseline="30000" dirty="0"/>
                  <a:t>2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realizations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of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den>
                    </m:f>
                  </m:oMath>
                </a14:m>
                <a:r>
                  <a:rPr lang="zh-CN" altLang="en-US" b="0" dirty="0"/>
                  <a:t> </a:t>
                </a:r>
                <a:r>
                  <a:rPr lang="en-US" altLang="zh-CN" b="0" dirty="0"/>
                  <a:t>with</a:t>
                </a:r>
                <a:r>
                  <a:rPr lang="zh-CN" altLang="en-US" b="0" dirty="0"/>
                  <a:t> </a:t>
                </a:r>
                <a:r>
                  <a:rPr lang="en-US" altLang="zh-CN" b="0" dirty="0"/>
                  <a:t>forced</a:t>
                </a:r>
                <a:r>
                  <a:rPr lang="zh-CN" altLang="en-US" b="0" dirty="0"/>
                  <a:t> </a:t>
                </a:r>
                <a:r>
                  <a:rPr lang="en-US" altLang="zh-CN" b="0" dirty="0"/>
                  <a:t>periodicity</a:t>
                </a:r>
                <a:r>
                  <a:rPr lang="zh-CN" altLang="en-US" b="0" dirty="0"/>
                  <a:t> </a:t>
                </a:r>
                <a:r>
                  <a:rPr lang="en-US" altLang="zh-CN" b="0" dirty="0"/>
                  <a:t>2pi</a:t>
                </a:r>
              </a:p>
              <a:p>
                <a:endParaRPr lang="en-US" altLang="zh-CN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2F8C87-B46F-5C4C-A0D5-6EEBD14CC8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36219" y="2285936"/>
                <a:ext cx="9966953" cy="3636511"/>
              </a:xfrm>
              <a:blipFill>
                <a:blip r:embed="rId2"/>
                <a:stretch>
                  <a:fillRect l="-254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0804886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6813</TotalTime>
  <Words>1270</Words>
  <Application>Microsoft Macintosh PowerPoint</Application>
  <PresentationFormat>Widescreen</PresentationFormat>
  <Paragraphs>191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Cambria Math</vt:lpstr>
      <vt:lpstr>Century Gothic</vt:lpstr>
      <vt:lpstr>Wingdings 2</vt:lpstr>
      <vt:lpstr>Quotable</vt:lpstr>
      <vt:lpstr>Uncertainty Quantification of Edge Particle Flux of Fusion Plasma in Tokamaks</vt:lpstr>
      <vt:lpstr>Tokamak Simulation Drift wave instability and zonal flows Reduced particle transport</vt:lpstr>
      <vt:lpstr>Slab Approximation</vt:lpstr>
      <vt:lpstr>Flux-balanced Hasegawa-Wakatani(BHW) model</vt:lpstr>
      <vt:lpstr>Systematic unstable forced  BHM model</vt:lpstr>
      <vt:lpstr>Numerically Solving the SUF-BHM equation</vt:lpstr>
      <vt:lpstr>The pseudo-spectral method</vt:lpstr>
      <vt:lpstr>Numerical Stability Considerations</vt:lpstr>
      <vt:lpstr>Choices of Parameters, time-integration scheme and I.C.</vt:lpstr>
      <vt:lpstr>Numerical Results</vt:lpstr>
      <vt:lpstr>Numerical Results</vt:lpstr>
      <vt:lpstr>zonally averaged mean flow</vt:lpstr>
      <vt:lpstr>Edge Particle Flux Γ=∫1▒〖n ̅v ̅ 〗=κ/α ∑_k▒〖(〖ky〗^2 k^2)/(k^2+1) 〖|φ ̂_k |〗^2 〗</vt:lpstr>
      <vt:lpstr>The idea of Uncertainty Quantification</vt:lpstr>
      <vt:lpstr>Monte-Carlo Estimator</vt:lpstr>
      <vt:lpstr>Multi-fidelity MC based on Control Variates</vt:lpstr>
      <vt:lpstr>Multi-fidelity MC based on Control Variates</vt:lpstr>
      <vt:lpstr>Model Selection</vt:lpstr>
      <vt:lpstr>Correlation Considerations: Mistakes</vt:lpstr>
      <vt:lpstr> Chaotic Nature   </vt:lpstr>
      <vt:lpstr>Phase Change</vt:lpstr>
      <vt:lpstr>Error Accumulation</vt:lpstr>
      <vt:lpstr>Modifications</vt:lpstr>
      <vt:lpstr>Results  average flux computed between t=600 and t=700 using trapezoidal rule good correlation between reduced models</vt:lpstr>
      <vt:lpstr>Results (based on 10000 sample data)</vt:lpstr>
      <vt:lpstr>Cost of Data-Fit Model</vt:lpstr>
      <vt:lpstr>How high should the correlations be?</vt:lpstr>
      <vt:lpstr>An Experiment with total budget 10000</vt:lpstr>
      <vt:lpstr>Estimating MSE</vt:lpstr>
      <vt:lpstr>Results</vt:lpstr>
      <vt:lpstr>Future Work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Uncertainty Quantification of Edge Particle Flux in Turbulence Plasma</dc:title>
  <dc:creator>Junyi Zou</dc:creator>
  <cp:lastModifiedBy>Junyi Zou</cp:lastModifiedBy>
  <cp:revision>38</cp:revision>
  <dcterms:created xsi:type="dcterms:W3CDTF">2019-10-24T23:30:58Z</dcterms:created>
  <dcterms:modified xsi:type="dcterms:W3CDTF">2021-03-25T20:11:09Z</dcterms:modified>
</cp:coreProperties>
</file>